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902" r:id="rId5"/>
    <p:sldId id="998" r:id="rId6"/>
    <p:sldId id="993" r:id="rId7"/>
    <p:sldId id="277" r:id="rId8"/>
    <p:sldId id="281" r:id="rId9"/>
    <p:sldId id="994" r:id="rId10"/>
    <p:sldId id="982" r:id="rId11"/>
    <p:sldId id="274" r:id="rId12"/>
    <p:sldId id="945" r:id="rId13"/>
    <p:sldId id="1001" r:id="rId14"/>
    <p:sldId id="283" r:id="rId15"/>
    <p:sldId id="999" r:id="rId16"/>
    <p:sldId id="285" r:id="rId17"/>
    <p:sldId id="961" r:id="rId18"/>
    <p:sldId id="1005" r:id="rId19"/>
    <p:sldId id="1006" r:id="rId20"/>
    <p:sldId id="903" r:id="rId21"/>
    <p:sldId id="995" r:id="rId22"/>
    <p:sldId id="957" r:id="rId23"/>
    <p:sldId id="992" r:id="rId24"/>
    <p:sldId id="1002" r:id="rId25"/>
    <p:sldId id="1003" r:id="rId26"/>
    <p:sldId id="1000" r:id="rId27"/>
    <p:sldId id="278" r:id="rId28"/>
    <p:sldId id="260" r:id="rId29"/>
    <p:sldId id="601"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B2"/>
    <a:srgbClr val="5DA9DD"/>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88133" autoAdjust="0"/>
  </p:normalViewPr>
  <p:slideViewPr>
    <p:cSldViewPr snapToGrid="0" snapToObjects="1">
      <p:cViewPr varScale="1">
        <p:scale>
          <a:sx n="65" d="100"/>
          <a:sy n="65" d="100"/>
        </p:scale>
        <p:origin x="-702" y="-72"/>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Users\aqupta25\Desktop\P1078\P1078%20Trial%20Results\P1078%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layout/>
      <c:overlay val="0"/>
      <c:txPr>
        <a:bodyPr/>
        <a:lstStyle/>
        <a:p>
          <a:pPr>
            <a:defRPr>
              <a:latin typeface="+mj-lt"/>
            </a:defRPr>
          </a:pPr>
          <a:endParaRPr lang="en-US"/>
        </a:p>
      </c:txPr>
    </c:title>
    <c:autoTitleDeleted val="0"/>
    <c:plotArea>
      <c:layout/>
      <c:barChart>
        <c:barDir val="col"/>
        <c:grouping val="clustered"/>
        <c:varyColors val="0"/>
        <c:ser>
          <c:idx val="0"/>
          <c:order val="0"/>
          <c:tx>
            <c:strRef>
              <c:f>Sheet1!$B$1</c:f>
              <c:strCache>
                <c:ptCount val="1"/>
                <c:pt idx="0">
                  <c:v>LTBI Treatment Cascade</c:v>
                </c:pt>
              </c:strCache>
            </c:strRef>
          </c:tx>
          <c:invertIfNegative val="0"/>
          <c:cat>
            <c:strRef>
              <c:f>Sheet1!$A$2:$A$9</c:f>
              <c:strCache>
                <c:ptCount val="8"/>
                <c:pt idx="0">
                  <c:v>Candidate for screening</c:v>
                </c:pt>
                <c:pt idx="1">
                  <c:v>Tested</c:v>
                </c:pt>
                <c:pt idx="2">
                  <c:v>Received Result</c:v>
                </c:pt>
                <c:pt idx="3">
                  <c:v>Referred for Care</c:v>
                </c:pt>
                <c:pt idx="4">
                  <c:v>Completed Medical Eval</c:v>
                </c:pt>
                <c:pt idx="5">
                  <c:v>LTBI Rx Recommended</c:v>
                </c:pt>
                <c:pt idx="6">
                  <c:v>Started LTBI Rx</c:v>
                </c:pt>
                <c:pt idx="7">
                  <c:v>Completed LTBI Rx</c:v>
                </c:pt>
              </c:strCache>
            </c:strRef>
          </c:cat>
          <c:val>
            <c:numRef>
              <c:f>Sheet1!$B$2:$B$9</c:f>
              <c:numCache>
                <c:formatCode>0.00%</c:formatCode>
                <c:ptCount val="8"/>
                <c:pt idx="0" formatCode="0%">
                  <c:v>1</c:v>
                </c:pt>
                <c:pt idx="1">
                  <c:v>0.71899999999999997</c:v>
                </c:pt>
                <c:pt idx="2">
                  <c:v>0.66700000000000004</c:v>
                </c:pt>
                <c:pt idx="3" formatCode="0%">
                  <c:v>0.56000000000000005</c:v>
                </c:pt>
                <c:pt idx="4">
                  <c:v>0.437</c:v>
                </c:pt>
                <c:pt idx="5" formatCode="0%">
                  <c:v>0.35</c:v>
                </c:pt>
                <c:pt idx="6" formatCode="0%">
                  <c:v>0.307</c:v>
                </c:pt>
                <c:pt idx="7" formatCode="0%">
                  <c:v>0.188</c:v>
                </c:pt>
              </c:numCache>
            </c:numRef>
          </c:val>
          <c:extLst xmlns:c16r2="http://schemas.microsoft.com/office/drawing/2015/06/chart">
            <c:ext xmlns:c16="http://schemas.microsoft.com/office/drawing/2014/chart" uri="{C3380CC4-5D6E-409C-BE32-E72D297353CC}">
              <c16:uniqueId val="{00000000-668E-9341-B9B1-7B57D719F77D}"/>
            </c:ext>
          </c:extLst>
        </c:ser>
        <c:dLbls>
          <c:showLegendKey val="0"/>
          <c:showVal val="0"/>
          <c:showCatName val="0"/>
          <c:showSerName val="0"/>
          <c:showPercent val="0"/>
          <c:showBubbleSize val="0"/>
        </c:dLbls>
        <c:gapWidth val="75"/>
        <c:overlap val="-25"/>
        <c:axId val="162730752"/>
        <c:axId val="162889728"/>
      </c:barChart>
      <c:catAx>
        <c:axId val="162730752"/>
        <c:scaling>
          <c:orientation val="minMax"/>
        </c:scaling>
        <c:delete val="0"/>
        <c:axPos val="b"/>
        <c:numFmt formatCode="General" sourceLinked="0"/>
        <c:majorTickMark val="none"/>
        <c:minorTickMark val="none"/>
        <c:tickLblPos val="nextTo"/>
        <c:txPr>
          <a:bodyPr/>
          <a:lstStyle/>
          <a:p>
            <a:pPr>
              <a:defRPr b="1" i="0">
                <a:latin typeface="+mj-lt"/>
              </a:defRPr>
            </a:pPr>
            <a:endParaRPr lang="en-US"/>
          </a:p>
        </c:txPr>
        <c:crossAx val="162889728"/>
        <c:crosses val="autoZero"/>
        <c:auto val="1"/>
        <c:lblAlgn val="ctr"/>
        <c:lblOffset val="100"/>
        <c:noMultiLvlLbl val="0"/>
      </c:catAx>
      <c:valAx>
        <c:axId val="162889728"/>
        <c:scaling>
          <c:orientation val="minMax"/>
        </c:scaling>
        <c:delete val="0"/>
        <c:axPos val="l"/>
        <c:majorGridlines/>
        <c:numFmt formatCode="0%" sourceLinked="1"/>
        <c:majorTickMark val="none"/>
        <c:minorTickMark val="none"/>
        <c:tickLblPos val="nextTo"/>
        <c:spPr>
          <a:ln w="9525">
            <a:noFill/>
          </a:ln>
        </c:spPr>
        <c:txPr>
          <a:bodyPr/>
          <a:lstStyle/>
          <a:p>
            <a:pPr>
              <a:defRPr b="1" i="0">
                <a:latin typeface="+mj-lt"/>
              </a:defRPr>
            </a:pPr>
            <a:endParaRPr lang="en-US"/>
          </a:p>
        </c:txPr>
        <c:crossAx val="162730752"/>
        <c:crosses val="autoZero"/>
        <c:crossBetween val="between"/>
      </c:valAx>
    </c:plotArea>
    <c:legend>
      <c:legendPos val="b"/>
      <c:layout/>
      <c:overlay val="0"/>
      <c:txPr>
        <a:bodyPr/>
        <a:lstStyle/>
        <a:p>
          <a:pPr>
            <a:defRPr b="1" i="0">
              <a:latin typeface="+mj-lt"/>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Arm A: Immediate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pregnancy outcome</c:v>
                </c:pt>
                <c:pt idx="1">
                  <c:v>Fetal demise</c:v>
                </c:pt>
                <c:pt idx="2">
                  <c:v>Low birth weight &lt;2500 grams</c:v>
                </c:pt>
                <c:pt idx="3">
                  <c:v>Preterm delivery &lt;37 weeks</c:v>
                </c:pt>
                <c:pt idx="4">
                  <c:v>Congenital anomaly</c:v>
                </c:pt>
              </c:strCache>
            </c:strRef>
          </c:cat>
          <c:val>
            <c:numRef>
              <c:f>Sheet1!$B$2:$B$6</c:f>
              <c:numCache>
                <c:formatCode>0%</c:formatCode>
                <c:ptCount val="5"/>
                <c:pt idx="0">
                  <c:v>0.23093681917211301</c:v>
                </c:pt>
                <c:pt idx="1">
                  <c:v>3.7037037037037E-2</c:v>
                </c:pt>
                <c:pt idx="2">
                  <c:v>0.14027149321266999</c:v>
                </c:pt>
                <c:pt idx="3">
                  <c:v>0.108597285067873</c:v>
                </c:pt>
                <c:pt idx="4">
                  <c:v>2.2624434389140299E-2</c:v>
                </c:pt>
              </c:numCache>
            </c:numRef>
          </c:val>
          <c:extLst xmlns:c16r2="http://schemas.microsoft.com/office/drawing/2015/06/chart">
            <c:ext xmlns:c16="http://schemas.microsoft.com/office/drawing/2014/chart" uri="{C3380CC4-5D6E-409C-BE32-E72D297353CC}">
              <c16:uniqueId val="{00000000-4236-4D09-83CD-88F4129D7B58}"/>
            </c:ext>
          </c:extLst>
        </c:ser>
        <c:ser>
          <c:idx val="1"/>
          <c:order val="1"/>
          <c:tx>
            <c:strRef>
              <c:f>Sheet1!$C$1</c:f>
              <c:strCache>
                <c:ptCount val="1"/>
                <c:pt idx="0">
                  <c:v>Arm B: Deferred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pregnancy outcome</c:v>
                </c:pt>
                <c:pt idx="1">
                  <c:v>Fetal demise</c:v>
                </c:pt>
                <c:pt idx="2">
                  <c:v>Low birth weight &lt;2500 grams</c:v>
                </c:pt>
                <c:pt idx="3">
                  <c:v>Preterm delivery &lt;37 weeks</c:v>
                </c:pt>
                <c:pt idx="4">
                  <c:v>Congenital anomaly</c:v>
                </c:pt>
              </c:strCache>
            </c:strRef>
          </c:cat>
          <c:val>
            <c:numRef>
              <c:f>Sheet1!$C$2:$C$6</c:f>
              <c:numCache>
                <c:formatCode>0%</c:formatCode>
                <c:ptCount val="5"/>
                <c:pt idx="0">
                  <c:v>0.16523605150214599</c:v>
                </c:pt>
                <c:pt idx="1">
                  <c:v>1.9313304721029999E-2</c:v>
                </c:pt>
                <c:pt idx="2">
                  <c:v>0.10043668122270701</c:v>
                </c:pt>
                <c:pt idx="3">
                  <c:v>8.7336244541484698E-2</c:v>
                </c:pt>
                <c:pt idx="4">
                  <c:v>1.31004366812227E-2</c:v>
                </c:pt>
              </c:numCache>
            </c:numRef>
          </c:val>
          <c:extLst xmlns:c16r2="http://schemas.microsoft.com/office/drawing/2015/06/chart">
            <c:ext xmlns:c16="http://schemas.microsoft.com/office/drawing/2014/chart" uri="{C3380CC4-5D6E-409C-BE32-E72D297353CC}">
              <c16:uniqueId val="{00000001-4236-4D09-83CD-88F4129D7B58}"/>
            </c:ext>
          </c:extLst>
        </c:ser>
        <c:dLbls>
          <c:dLblPos val="outEnd"/>
          <c:showLegendKey val="0"/>
          <c:showVal val="1"/>
          <c:showCatName val="0"/>
          <c:showSerName val="0"/>
          <c:showPercent val="0"/>
          <c:showBubbleSize val="0"/>
        </c:dLbls>
        <c:gapWidth val="219"/>
        <c:overlap val="-27"/>
        <c:axId val="91822336"/>
        <c:axId val="91828224"/>
      </c:barChart>
      <c:catAx>
        <c:axId val="9182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1828224"/>
        <c:crosses val="autoZero"/>
        <c:auto val="1"/>
        <c:lblAlgn val="ctr"/>
        <c:lblOffset val="100"/>
        <c:noMultiLvlLbl val="0"/>
      </c:catAx>
      <c:valAx>
        <c:axId val="9182822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22336"/>
        <c:crosses val="autoZero"/>
        <c:crossBetween val="between"/>
      </c:valAx>
      <c:spPr>
        <a:noFill/>
        <a:ln>
          <a:noFill/>
        </a:ln>
        <a:effectLst/>
      </c:spPr>
    </c:plotArea>
    <c:legend>
      <c:legendPos val="b"/>
      <c:layout>
        <c:manualLayout>
          <c:xMode val="edge"/>
          <c:yMode val="edge"/>
          <c:x val="0.314403980752406"/>
          <c:y val="6.6251028044439594E-2"/>
          <c:w val="0.61440203655098702"/>
          <c:h val="4.790639114273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tiff"/></Relationships>
</file>

<file path=ppt/drawings/drawing1.xml><?xml version="1.0" encoding="utf-8"?>
<c:userShapes xmlns:c="http://schemas.openxmlformats.org/drawingml/2006/chart">
  <cdr:relSizeAnchor xmlns:cdr="http://schemas.openxmlformats.org/drawingml/2006/chartDrawing">
    <cdr:from>
      <cdr:x>0.63354</cdr:x>
      <cdr:y>0.09091</cdr:y>
    </cdr:from>
    <cdr:to>
      <cdr:x>0.98276</cdr:x>
      <cdr:y>0.60859</cdr:y>
    </cdr:to>
    <cdr:pic>
      <cdr:nvPicPr>
        <cdr:cNvPr id="3" name="Content Placeholder 5">
          <a:extLst xmlns:a="http://schemas.openxmlformats.org/drawingml/2006/main">
            <a:ext uri="{FF2B5EF4-FFF2-40B4-BE49-F238E27FC236}">
              <a16:creationId xmlns="" xmlns:a16="http://schemas.microsoft.com/office/drawing/2014/main" id="{89626005-3FE5-9849-8818-68B99FF7FA2D}"/>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auto">
        <a:xfrm xmlns:a="http://schemas.openxmlformats.org/drawingml/2006/main">
          <a:off x="5599950" y="457200"/>
          <a:ext cx="3086850" cy="2603500"/>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0A625521-94A0-460B-B873-2E433DA52D80}" type="datetimeFigureOut">
              <a:rPr lang="en-GB" smtClean="0"/>
              <a:t>25/07/2019</a:t>
            </a:fld>
            <a:endParaRPr lang="en-GB"/>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2775" y="0"/>
            <a:ext cx="3170717" cy="480598"/>
          </a:xfrm>
          <a:prstGeom prst="rect">
            <a:avLst/>
          </a:prstGeom>
        </p:spPr>
        <p:txBody>
          <a:bodyPr vert="horz" lIns="91440" tIns="45720" rIns="91440" bIns="45720" rtlCol="0"/>
          <a:lstStyle>
            <a:lvl1pPr algn="r">
              <a:defRPr sz="1200"/>
            </a:lvl1pPr>
          </a:lstStyle>
          <a:p>
            <a:fld id="{4F62F9FE-68C8-F04B-9AE9-CBF4491C922B}" type="datetimeFigureOut">
              <a:rPr lang="en-US" smtClean="0"/>
              <a:t>7/25/2019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179" y="4620185"/>
            <a:ext cx="5852843" cy="37802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602"/>
            <a:ext cx="3170717" cy="48059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2775" y="9120602"/>
            <a:ext cx="3170717" cy="480598"/>
          </a:xfrm>
          <a:prstGeom prst="rect">
            <a:avLst/>
          </a:prstGeom>
        </p:spPr>
        <p:txBody>
          <a:bodyPr vert="horz" lIns="91440" tIns="45720" rIns="91440" bIns="45720" rtlCol="0" anchor="b"/>
          <a:lstStyle>
            <a:lvl1pPr algn="r">
              <a:defRPr sz="1200"/>
            </a:lvl1pPr>
          </a:lstStyle>
          <a:p>
            <a:fld id="{B6E50E3E-1C70-4646-AEFD-15C3FD440BC5}" type="slidenum">
              <a:rPr lang="en-US" smtClean="0"/>
              <a:t>‹#›</a:t>
            </a:fld>
            <a:endParaRPr lang="en-US"/>
          </a:p>
        </p:txBody>
      </p:sp>
    </p:spTree>
    <p:extLst>
      <p:ext uri="{BB962C8B-B14F-4D97-AF65-F5344CB8AC3E}">
        <p14:creationId xmlns:p14="http://schemas.microsoft.com/office/powerpoint/2010/main" val="29444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E50E3E-1C70-4646-AEFD-15C3FD440BC5}" type="slidenum">
              <a:rPr lang="en-US" smtClean="0"/>
              <a:t>1</a:t>
            </a:fld>
            <a:endParaRPr lang="en-US"/>
          </a:p>
        </p:txBody>
      </p:sp>
    </p:spTree>
    <p:extLst>
      <p:ext uri="{BB962C8B-B14F-4D97-AF65-F5344CB8AC3E}">
        <p14:creationId xmlns:p14="http://schemas.microsoft.com/office/powerpoint/2010/main" val="216862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can begin looking at prevention by treatment of LTBI. </a:t>
            </a:r>
          </a:p>
          <a:p>
            <a:r>
              <a:rPr lang="en-US" baseline="0" dirty="0"/>
              <a:t>In this cascade, w</a:t>
            </a:r>
            <a:r>
              <a:rPr lang="en-US" dirty="0"/>
              <a:t>e can see that</a:t>
            </a:r>
            <a:r>
              <a:rPr lang="en-US" baseline="0" dirty="0"/>
              <a:t> less than 20% of all candidates for screening are completing </a:t>
            </a:r>
            <a:r>
              <a:rPr lang="en-US" baseline="0" dirty="0" err="1"/>
              <a:t>LTBI</a:t>
            </a:r>
            <a:r>
              <a:rPr lang="en-US" baseline="0" dirty="0"/>
              <a:t> treatment. </a:t>
            </a:r>
          </a:p>
          <a:p>
            <a:r>
              <a:rPr lang="en-US" baseline="0" dirty="0"/>
              <a:t>Part of this is due to the burden of taking meds for 6-9 months. </a:t>
            </a:r>
          </a:p>
          <a:p>
            <a:r>
              <a:rPr lang="en-US" baseline="0" dirty="0"/>
              <a:t>New regimens that are much shorter should help improve completion rates. </a:t>
            </a:r>
          </a:p>
        </p:txBody>
      </p:sp>
      <p:sp>
        <p:nvSpPr>
          <p:cNvPr id="4" name="Slide Number Placeholder 3"/>
          <p:cNvSpPr>
            <a:spLocks noGrp="1"/>
          </p:cNvSpPr>
          <p:nvPr>
            <p:ph type="sldNum" sz="quarter" idx="10"/>
          </p:nvPr>
        </p:nvSpPr>
        <p:spPr/>
        <p:txBody>
          <a:bodyPr/>
          <a:lstStyle/>
          <a:p>
            <a:fld id="{B6E50E3E-1C70-4646-AEFD-15C3FD440BC5}" type="slidenum">
              <a:rPr lang="en-US" smtClean="0"/>
              <a:t>10</a:t>
            </a:fld>
            <a:endParaRPr lang="en-US"/>
          </a:p>
        </p:txBody>
      </p:sp>
    </p:spTree>
    <p:extLst>
      <p:ext uri="{BB962C8B-B14F-4D97-AF65-F5344CB8AC3E}">
        <p14:creationId xmlns:p14="http://schemas.microsoft.com/office/powerpoint/2010/main" val="180467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1HP regimen was </a:t>
            </a:r>
            <a:r>
              <a:rPr lang="en-US" baseline="0" dirty="0" err="1"/>
              <a:t>noninferior</a:t>
            </a:r>
            <a:r>
              <a:rPr lang="en-US" baseline="0" dirty="0"/>
              <a:t> for preventing TB, TB death, or death from unknown cause in adolescents/adults living with </a:t>
            </a:r>
            <a:r>
              <a:rPr lang="en-US" baseline="0" dirty="0" err="1"/>
              <a:t>hiv</a:t>
            </a:r>
            <a:r>
              <a:rPr lang="en-US" baseline="0" dirty="0"/>
              <a:t>. It provides an ultra short treatment option for preventing TB in PLWH.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a:t>
            </a:r>
            <a:r>
              <a:rPr lang="en-US" baseline="0"/>
              <a:t>, nonavailability </a:t>
            </a:r>
            <a:r>
              <a:rPr lang="en-US" baseline="0" dirty="0"/>
              <a:t>of rifapentine remains a major problem. Key questions would be if </a:t>
            </a:r>
            <a:r>
              <a:rPr lang="en-US" baseline="0" dirty="0" err="1"/>
              <a:t>rifapentine</a:t>
            </a:r>
            <a:r>
              <a:rPr lang="en-US" baseline="0" dirty="0"/>
              <a:t> is available in certain countries and at what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IMPAACT network is planning studies to evaluate 1HP in pregnant women and children. It is crucial that we consider other treatment options for these populations.</a:t>
            </a:r>
            <a:endParaRPr lang="en-US" dirty="0"/>
          </a:p>
          <a:p>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11</a:t>
            </a:fld>
            <a:endParaRPr lang="en-US"/>
          </a:p>
        </p:txBody>
      </p:sp>
    </p:spTree>
    <p:extLst>
      <p:ext uri="{BB962C8B-B14F-4D97-AF65-F5344CB8AC3E}">
        <p14:creationId xmlns:p14="http://schemas.microsoft.com/office/powerpoint/2010/main" val="154793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663575"/>
            <a:ext cx="5894388" cy="3316288"/>
          </a:xfrm>
        </p:spPr>
      </p:sp>
      <p:sp>
        <p:nvSpPr>
          <p:cNvPr id="3" name="Notes Placeholder 2"/>
          <p:cNvSpPr>
            <a:spLocks noGrp="1"/>
          </p:cNvSpPr>
          <p:nvPr>
            <p:ph type="body" idx="1"/>
          </p:nvPr>
        </p:nvSpPr>
        <p:spPr/>
        <p:txBody>
          <a:bodyPr/>
          <a:lstStyle/>
          <a:p>
            <a:r>
              <a:rPr lang="en-US" sz="1200" dirty="0">
                <a:solidFill>
                  <a:srgbClr val="FF0000"/>
                </a:solidFill>
              </a:rPr>
              <a:t>A</a:t>
            </a:r>
            <a:r>
              <a:rPr lang="en-US" sz="1200" baseline="0" dirty="0">
                <a:solidFill>
                  <a:srgbClr val="FF0000"/>
                </a:solidFill>
              </a:rPr>
              <a:t> Phase IV Randomized Double Blind Placebo-controlled Trial to evaluate the safety of IMMEDIATE (antepartum-initiated) versus DEFERRED (p</a:t>
            </a:r>
            <a:r>
              <a:rPr lang="en-US" sz="1200" dirty="0">
                <a:solidFill>
                  <a:srgbClr val="FF0000"/>
                </a:solidFill>
              </a:rPr>
              <a:t>ostpartum initiated ) Isoniazid</a:t>
            </a:r>
            <a:r>
              <a:rPr lang="en-US" sz="1200" baseline="0" dirty="0">
                <a:solidFill>
                  <a:srgbClr val="FF0000"/>
                </a:solidFill>
              </a:rPr>
              <a:t> preventative therapy among HIV-infected women in high TB incidence settings</a:t>
            </a:r>
            <a:endParaRPr lang="en-US" baseline="0" dirty="0"/>
          </a:p>
        </p:txBody>
      </p:sp>
      <p:sp>
        <p:nvSpPr>
          <p:cNvPr id="4" name="Slide Number Placeholder 3"/>
          <p:cNvSpPr>
            <a:spLocks noGrp="1"/>
          </p:cNvSpPr>
          <p:nvPr>
            <p:ph type="sldNum" sz="quarter" idx="10"/>
          </p:nvPr>
        </p:nvSpPr>
        <p:spPr/>
        <p:txBody>
          <a:bodyPr/>
          <a:lstStyle/>
          <a:p>
            <a:pPr>
              <a:defRPr/>
            </a:pPr>
            <a:fld id="{6A48404E-6CB7-472A-ADB3-E1DAFF85373A}" type="slidenum">
              <a:rPr lang="en-US" smtClean="0"/>
              <a:pPr>
                <a:defRPr/>
              </a:pPr>
              <a:t>12</a:t>
            </a:fld>
            <a:endParaRPr lang="en-US"/>
          </a:p>
        </p:txBody>
      </p:sp>
    </p:spTree>
    <p:extLst>
      <p:ext uri="{BB962C8B-B14F-4D97-AF65-F5344CB8AC3E}">
        <p14:creationId xmlns:p14="http://schemas.microsoft.com/office/powerpoint/2010/main" val="371095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prevention of IRIS remains an important topic</a:t>
            </a:r>
            <a:r>
              <a:rPr lang="en-US" baseline="0" dirty="0"/>
              <a:t> for patients living with HIV, particularly with patients with low CD4 counts. The </a:t>
            </a:r>
            <a:r>
              <a:rPr lang="en-US" baseline="0" dirty="0" err="1"/>
              <a:t>PredART</a:t>
            </a:r>
            <a:r>
              <a:rPr lang="en-US" baseline="0" dirty="0"/>
              <a:t> study evaluated the use of prednisone to prevent IRIS. The study findings were published in the New England Journal of Medicine in 2018 and concluded that prednisone reduced incidence of TB IRIS, with 33% incidence in the prednisone group compared to 47% in the placebo group. </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14</a:t>
            </a:fld>
            <a:endParaRPr lang="en-US"/>
          </a:p>
        </p:txBody>
      </p:sp>
    </p:spTree>
    <p:extLst>
      <p:ext uri="{BB962C8B-B14F-4D97-AF65-F5344CB8AC3E}">
        <p14:creationId xmlns:p14="http://schemas.microsoft.com/office/powerpoint/2010/main" val="182016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the reduced mortality in the group treated with prednisone (red line) compared to placebo (blue line)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B6E50E3E-1C70-4646-AEFD-15C3FD440BC5}" type="slidenum">
              <a:rPr lang="en-US" smtClean="0"/>
              <a:t>15</a:t>
            </a:fld>
            <a:endParaRPr lang="en-US"/>
          </a:p>
        </p:txBody>
      </p:sp>
    </p:spTree>
    <p:extLst>
      <p:ext uri="{BB962C8B-B14F-4D97-AF65-F5344CB8AC3E}">
        <p14:creationId xmlns:p14="http://schemas.microsoft.com/office/powerpoint/2010/main" val="197734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will look at updates in the treatment of HIV-TB coinfection.</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16</a:t>
            </a:fld>
            <a:endParaRPr lang="en-US"/>
          </a:p>
        </p:txBody>
      </p:sp>
    </p:spTree>
    <p:extLst>
      <p:ext uri="{BB962C8B-B14F-4D97-AF65-F5344CB8AC3E}">
        <p14:creationId xmlns:p14="http://schemas.microsoft.com/office/powerpoint/2010/main" val="315624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t>
            </a:r>
            <a:r>
              <a:rPr lang="en-US" baseline="0" dirty="0"/>
              <a:t>are limited drugs </a:t>
            </a:r>
            <a:r>
              <a:rPr lang="en-US" baseline="0" dirty="0" smtClean="0"/>
              <a:t>available for treatment of TB-HIV coinfection. </a:t>
            </a:r>
            <a:r>
              <a:rPr lang="en-US" baseline="0" dirty="0"/>
              <a:t>The INSPIRING study was an important study that </a:t>
            </a:r>
            <a:r>
              <a:rPr lang="en-US" baseline="0" dirty="0" smtClean="0"/>
              <a:t>evaluated the </a:t>
            </a:r>
            <a:r>
              <a:rPr lang="en-US" baseline="0" dirty="0"/>
              <a:t>use </a:t>
            </a:r>
            <a:r>
              <a:rPr lang="en-US" baseline="0" dirty="0" smtClean="0"/>
              <a:t>DTG with Rifampicin based TB treatment. </a:t>
            </a:r>
            <a:r>
              <a:rPr lang="en-US" baseline="0" dirty="0"/>
              <a:t>The study found comparable outcomes between </a:t>
            </a:r>
            <a:r>
              <a:rPr lang="en-US" baseline="0" dirty="0" err="1"/>
              <a:t>DTG</a:t>
            </a:r>
            <a:r>
              <a:rPr lang="en-US" baseline="0" dirty="0"/>
              <a:t> double dose and EFV treatments. </a:t>
            </a:r>
          </a:p>
          <a:p>
            <a:r>
              <a:rPr lang="en-US" baseline="0" dirty="0"/>
              <a:t>For the first time, DTG is being made available to all PEPFAR countries. This will allow for faster viral suppression 2-3x times sooner than before. This can also be used in settings where rates of TB are high to treat those who are co-infected. </a:t>
            </a:r>
          </a:p>
        </p:txBody>
      </p:sp>
      <p:sp>
        <p:nvSpPr>
          <p:cNvPr id="4" name="Slide Number Placeholder 3"/>
          <p:cNvSpPr>
            <a:spLocks noGrp="1"/>
          </p:cNvSpPr>
          <p:nvPr>
            <p:ph type="sldNum" sz="quarter" idx="10"/>
          </p:nvPr>
        </p:nvSpPr>
        <p:spPr/>
        <p:txBody>
          <a:bodyPr/>
          <a:lstStyle/>
          <a:p>
            <a:fld id="{B6E50E3E-1C70-4646-AEFD-15C3FD440BC5}" type="slidenum">
              <a:rPr lang="en-US" smtClean="0"/>
              <a:t>17</a:t>
            </a:fld>
            <a:endParaRPr lang="en-US"/>
          </a:p>
        </p:txBody>
      </p:sp>
    </p:spTree>
    <p:extLst>
      <p:ext uri="{BB962C8B-B14F-4D97-AF65-F5344CB8AC3E}">
        <p14:creationId xmlns:p14="http://schemas.microsoft.com/office/powerpoint/2010/main" val="361445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2388" cy="3600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D62DFF9-C092-4562-910F-4F7BADDF1351}" type="slidenum">
              <a:rPr lang="fr-FR" smtClean="0"/>
              <a:pPr>
                <a:defRPr/>
              </a:pPr>
              <a:t>18</a:t>
            </a:fld>
            <a:endParaRPr lang="fr-FR"/>
          </a:p>
        </p:txBody>
      </p:sp>
    </p:spTree>
    <p:extLst>
      <p:ext uri="{BB962C8B-B14F-4D97-AF65-F5344CB8AC3E}">
        <p14:creationId xmlns:p14="http://schemas.microsoft.com/office/powerpoint/2010/main" val="392594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D62DFF9-C092-4562-910F-4F7BADDF1351}" type="slidenum">
              <a:rPr lang="fr-FR" smtClean="0"/>
              <a:pPr>
                <a:defRPr/>
              </a:pPr>
              <a:t>19</a:t>
            </a:fld>
            <a:endParaRPr lang="fr-FR"/>
          </a:p>
        </p:txBody>
      </p:sp>
    </p:spTree>
    <p:extLst>
      <p:ext uri="{BB962C8B-B14F-4D97-AF65-F5344CB8AC3E}">
        <p14:creationId xmlns:p14="http://schemas.microsoft.com/office/powerpoint/2010/main" val="179739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priority for TB treatment going forward will be to develop shorter treatment regimens. This slide shows an</a:t>
            </a:r>
            <a:r>
              <a:rPr lang="en-US" baseline="0" dirty="0"/>
              <a:t> overview of the pipeline for new drugs and regimens. </a:t>
            </a:r>
            <a:endParaRPr lang="en-US" dirty="0"/>
          </a:p>
          <a:p>
            <a:r>
              <a:rPr lang="en-US" baseline="0" dirty="0"/>
              <a:t>We are moving in the right direction for MDR-TB but we need new trials to shorten the 6 month course for drug sensitive TB. </a:t>
            </a:r>
          </a:p>
          <a:p>
            <a:pPr marL="228600" indent="-228600">
              <a:buAutoNum type="arabicPeriod"/>
            </a:pPr>
            <a:r>
              <a:rPr lang="en-US" baseline="0" dirty="0"/>
              <a:t>Need better drugs for children, particularly to determine proper doses</a:t>
            </a:r>
          </a:p>
          <a:p>
            <a:pPr marL="228600" indent="-228600">
              <a:buAutoNum type="arabicPeriod"/>
            </a:pPr>
            <a:r>
              <a:rPr lang="en-US" baseline="0" dirty="0"/>
              <a:t>Which populations can we safely give shorter regimens? Without increasing risk of relapse. </a:t>
            </a:r>
          </a:p>
        </p:txBody>
      </p:sp>
      <p:sp>
        <p:nvSpPr>
          <p:cNvPr id="4" name="Slide Number Placeholder 3"/>
          <p:cNvSpPr>
            <a:spLocks noGrp="1"/>
          </p:cNvSpPr>
          <p:nvPr>
            <p:ph type="sldNum" sz="quarter" idx="10"/>
          </p:nvPr>
        </p:nvSpPr>
        <p:spPr/>
        <p:txBody>
          <a:bodyPr/>
          <a:lstStyle/>
          <a:p>
            <a:fld id="{B6E50E3E-1C70-4646-AEFD-15C3FD440BC5}" type="slidenum">
              <a:rPr lang="en-US" smtClean="0"/>
              <a:t>20</a:t>
            </a:fld>
            <a:endParaRPr lang="en-US"/>
          </a:p>
        </p:txBody>
      </p:sp>
    </p:spTree>
    <p:extLst>
      <p:ext uri="{BB962C8B-B14F-4D97-AF65-F5344CB8AC3E}">
        <p14:creationId xmlns:p14="http://schemas.microsoft.com/office/powerpoint/2010/main" val="163538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off I want to thank the organizers for inviting me to be part of this conference. </a:t>
            </a:r>
          </a:p>
          <a:p>
            <a:r>
              <a:rPr lang="en-US" baseline="0" dirty="0"/>
              <a:t>Today I will briefly present </a:t>
            </a:r>
            <a:r>
              <a:rPr lang="en-US" baseline="0"/>
              <a:t>on selected recent </a:t>
            </a:r>
            <a:r>
              <a:rPr lang="en-US" baseline="0" dirty="0"/>
              <a:t>updates on drug susceptible TB in people living with HIV</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2</a:t>
            </a:fld>
            <a:endParaRPr lang="en-US"/>
          </a:p>
        </p:txBody>
      </p:sp>
    </p:spTree>
    <p:extLst>
      <p:ext uri="{BB962C8B-B14F-4D97-AF65-F5344CB8AC3E}">
        <p14:creationId xmlns:p14="http://schemas.microsoft.com/office/powerpoint/2010/main" val="38994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a:t>
            </a:r>
            <a:r>
              <a:rPr lang="en-US" baseline="0" dirty="0" smtClean="0"/>
              <a:t>a brief mention on TB </a:t>
            </a:r>
            <a:r>
              <a:rPr lang="en-US" baseline="0" dirty="0"/>
              <a:t>vaccines. </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21</a:t>
            </a:fld>
            <a:endParaRPr lang="en-US"/>
          </a:p>
        </p:txBody>
      </p:sp>
    </p:spTree>
    <p:extLst>
      <p:ext uri="{BB962C8B-B14F-4D97-AF65-F5344CB8AC3E}">
        <p14:creationId xmlns:p14="http://schemas.microsoft.com/office/powerpoint/2010/main" val="2729815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a:t>
            </a:r>
            <a:r>
              <a:rPr lang="en-US" dirty="0"/>
              <a:t>new vaccines being investigated for both treatment and prevention of TB. </a:t>
            </a:r>
            <a:r>
              <a:rPr lang="en-US"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22</a:t>
            </a:fld>
            <a:endParaRPr lang="en-US"/>
          </a:p>
        </p:txBody>
      </p:sp>
    </p:spTree>
    <p:extLst>
      <p:ext uri="{BB962C8B-B14F-4D97-AF65-F5344CB8AC3E}">
        <p14:creationId xmlns:p14="http://schemas.microsoft.com/office/powerpoint/2010/main" val="69720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t>
            </a:r>
            <a:r>
              <a:rPr lang="en-US" dirty="0"/>
              <a:t>are the implications for future research and</a:t>
            </a:r>
            <a:r>
              <a:rPr lang="en-US" baseline="0" dirty="0"/>
              <a:t> implementation? </a:t>
            </a:r>
          </a:p>
          <a:p>
            <a:r>
              <a:rPr lang="en-US" baseline="0" dirty="0"/>
              <a:t>TB remains underdiagnosed in PLWH. We need cheaper, faster, simpler, and more sensitive tests. In prevention, we also need to consider how we will scale up shorter regimens, how to procure </a:t>
            </a:r>
            <a:r>
              <a:rPr lang="en-US" baseline="0" dirty="0" err="1"/>
              <a:t>rifapentine</a:t>
            </a:r>
            <a:r>
              <a:rPr lang="en-US" baseline="0" dirty="0"/>
              <a:t> for resource limited settings. We must also consider pregnant women and children. </a:t>
            </a:r>
          </a:p>
          <a:p>
            <a:r>
              <a:rPr lang="en-US" baseline="0" dirty="0"/>
              <a:t>For treatment, what is the optimal shorter treatment regiment, and can there be one universal regimen for drug sensitive and drug resistant TB? We also need further research into the long term mortality of patients on shorter treatment regimens for TB. </a:t>
            </a:r>
          </a:p>
          <a:p>
            <a:endParaRPr lang="en-US" baseline="0" dirty="0"/>
          </a:p>
          <a:p>
            <a:r>
              <a:rPr lang="en-US" dirty="0"/>
              <a:t>Thank</a:t>
            </a:r>
            <a:r>
              <a:rPr lang="en-US" baseline="0" dirty="0"/>
              <a:t> you. </a:t>
            </a:r>
            <a:endParaRPr lang="en-US" dirty="0"/>
          </a:p>
        </p:txBody>
      </p:sp>
      <p:sp>
        <p:nvSpPr>
          <p:cNvPr id="4" name="Slide Number Placeholder 3"/>
          <p:cNvSpPr>
            <a:spLocks noGrp="1"/>
          </p:cNvSpPr>
          <p:nvPr>
            <p:ph type="sldNum" sz="quarter" idx="5"/>
          </p:nvPr>
        </p:nvSpPr>
        <p:spPr/>
        <p:txBody>
          <a:bodyPr/>
          <a:lstStyle/>
          <a:p>
            <a:fld id="{B6E50E3E-1C70-4646-AEFD-15C3FD440BC5}" type="slidenum">
              <a:rPr lang="en-US" smtClean="0"/>
              <a:t>23</a:t>
            </a:fld>
            <a:endParaRPr lang="en-US"/>
          </a:p>
        </p:txBody>
      </p:sp>
    </p:spTree>
    <p:extLst>
      <p:ext uri="{BB962C8B-B14F-4D97-AF65-F5344CB8AC3E}">
        <p14:creationId xmlns:p14="http://schemas.microsoft.com/office/powerpoint/2010/main" val="1705385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 </a:t>
            </a:r>
            <a:r>
              <a:rPr lang="fr-CA" dirty="0" err="1"/>
              <a:t>would</a:t>
            </a:r>
            <a:r>
              <a:rPr lang="fr-CA" dirty="0"/>
              <a:t> like to </a:t>
            </a:r>
            <a:r>
              <a:rPr lang="fr-CA" dirty="0" err="1"/>
              <a:t>acknowledge</a:t>
            </a:r>
            <a:r>
              <a:rPr lang="fr-CA" dirty="0"/>
              <a:t> </a:t>
            </a:r>
            <a:r>
              <a:rPr lang="fr-CA" dirty="0" err="1"/>
              <a:t>my</a:t>
            </a:r>
            <a:r>
              <a:rPr lang="fr-CA" dirty="0"/>
              <a:t> GHESKIO </a:t>
            </a:r>
            <a:r>
              <a:rPr lang="fr-CA" dirty="0" err="1"/>
              <a:t>collaborators</a:t>
            </a:r>
            <a:r>
              <a:rPr lang="fr-CA" dirty="0"/>
              <a:t> </a:t>
            </a:r>
            <a:endParaRPr lang="en-US" dirty="0"/>
          </a:p>
        </p:txBody>
      </p:sp>
      <p:sp>
        <p:nvSpPr>
          <p:cNvPr id="4" name="Slide Number Placeholder 3"/>
          <p:cNvSpPr>
            <a:spLocks noGrp="1"/>
          </p:cNvSpPr>
          <p:nvPr>
            <p:ph type="sldNum" sz="quarter" idx="5"/>
          </p:nvPr>
        </p:nvSpPr>
        <p:spPr/>
        <p:txBody>
          <a:bodyPr/>
          <a:lstStyle/>
          <a:p>
            <a:fld id="{B6E50E3E-1C70-4646-AEFD-15C3FD440BC5}" type="slidenum">
              <a:rPr lang="en-US" smtClean="0"/>
              <a:t>25</a:t>
            </a:fld>
            <a:endParaRPr lang="en-US"/>
          </a:p>
        </p:txBody>
      </p:sp>
    </p:spTree>
    <p:extLst>
      <p:ext uri="{BB962C8B-B14F-4D97-AF65-F5344CB8AC3E}">
        <p14:creationId xmlns:p14="http://schemas.microsoft.com/office/powerpoint/2010/main" val="421431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t>
            </a:r>
            <a:r>
              <a:rPr lang="en-US" baseline="0" dirty="0"/>
              <a:t> note, for </a:t>
            </a:r>
            <a:r>
              <a:rPr lang="en-US" baseline="0" dirty="0" err="1"/>
              <a:t>Xpert</a:t>
            </a:r>
            <a:r>
              <a:rPr lang="en-US" baseline="0" dirty="0"/>
              <a:t> MDR tests, there are cartridges for INH but new cartridges for other antibiotics are being developed and will likely be commercially available in 2020.</a:t>
            </a:r>
          </a:p>
          <a:p>
            <a:r>
              <a:rPr lang="en-US" baseline="0" dirty="0"/>
              <a:t> </a:t>
            </a:r>
          </a:p>
          <a:p>
            <a:r>
              <a:rPr lang="en-US" dirty="0"/>
              <a:t>Although</a:t>
            </a:r>
            <a:r>
              <a:rPr lang="en-US" baseline="0" dirty="0"/>
              <a:t> this will be a major advance in diagnosing drug resistance, the cost is still </a:t>
            </a:r>
            <a:r>
              <a:rPr lang="en-US" dirty="0"/>
              <a:t>very expensive.</a:t>
            </a:r>
            <a:r>
              <a:rPr lang="en-US" baseline="0" dirty="0"/>
              <a:t> </a:t>
            </a:r>
            <a:endParaRPr lang="en-US" dirty="0"/>
          </a:p>
        </p:txBody>
      </p:sp>
      <p:sp>
        <p:nvSpPr>
          <p:cNvPr id="4" name="Slide Number Placeholder 3"/>
          <p:cNvSpPr>
            <a:spLocks noGrp="1"/>
          </p:cNvSpPr>
          <p:nvPr>
            <p:ph type="sldNum" sz="quarter" idx="5"/>
          </p:nvPr>
        </p:nvSpPr>
        <p:spPr/>
        <p:txBody>
          <a:bodyPr/>
          <a:lstStyle/>
          <a:p>
            <a:fld id="{B6E50E3E-1C70-4646-AEFD-15C3FD440BC5}" type="slidenum">
              <a:rPr lang="en-US" smtClean="0"/>
              <a:t>27</a:t>
            </a:fld>
            <a:endParaRPr lang="en-US"/>
          </a:p>
        </p:txBody>
      </p:sp>
    </p:spTree>
    <p:extLst>
      <p:ext uri="{BB962C8B-B14F-4D97-AF65-F5344CB8AC3E}">
        <p14:creationId xmlns:p14="http://schemas.microsoft.com/office/powerpoint/2010/main" val="3252922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BRIEF-TB ACTG study evaluated a regimen of 1 month of daily </a:t>
            </a:r>
            <a:r>
              <a:rPr lang="en-US" baseline="0" dirty="0" err="1"/>
              <a:t>INH</a:t>
            </a:r>
            <a:r>
              <a:rPr lang="en-US" baseline="0" dirty="0"/>
              <a:t> + rifapentine and found that it was non-inferior to 9 months of INH treatment. </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28</a:t>
            </a:fld>
            <a:endParaRPr lang="en-US"/>
          </a:p>
        </p:txBody>
      </p:sp>
    </p:spTree>
    <p:extLst>
      <p:ext uri="{BB962C8B-B14F-4D97-AF65-F5344CB8AC3E}">
        <p14:creationId xmlns:p14="http://schemas.microsoft.com/office/powerpoint/2010/main" val="334534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n/N</a:t>
            </a:r>
          </a:p>
          <a:p>
            <a:endParaRPr lang="en-US" dirty="0"/>
          </a:p>
          <a:p>
            <a:r>
              <a:rPr lang="en-US" dirty="0"/>
              <a:t>Adverse pregnancy</a:t>
            </a:r>
            <a:r>
              <a:rPr lang="en-US" baseline="0" dirty="0"/>
              <a:t> outcome by strata</a:t>
            </a:r>
            <a:endParaRPr lang="en-US" dirty="0"/>
          </a:p>
        </p:txBody>
      </p:sp>
      <p:sp>
        <p:nvSpPr>
          <p:cNvPr id="4" name="Date Placeholder 3"/>
          <p:cNvSpPr>
            <a:spLocks noGrp="1"/>
          </p:cNvSpPr>
          <p:nvPr>
            <p:ph type="dt" idx="10"/>
          </p:nvPr>
        </p:nvSpPr>
        <p:spPr/>
        <p:txBody>
          <a:bodyPr/>
          <a:lstStyle/>
          <a:p>
            <a:fld id="{F2602DEA-C6C3-4A71-A7E9-BBD044E00688}" type="datetime1">
              <a:rPr lang="en-US" smtClean="0"/>
              <a:t>7/25/2019</a:t>
            </a:fld>
            <a:endParaRPr lang="en-US" dirty="0"/>
          </a:p>
        </p:txBody>
      </p:sp>
      <p:sp>
        <p:nvSpPr>
          <p:cNvPr id="5" name="Slide Number Placeholder 4"/>
          <p:cNvSpPr>
            <a:spLocks noGrp="1"/>
          </p:cNvSpPr>
          <p:nvPr>
            <p:ph type="sldNum" sz="quarter" idx="11"/>
          </p:nvPr>
        </p:nvSpPr>
        <p:spPr/>
        <p:txBody>
          <a:bodyPr/>
          <a:lstStyle/>
          <a:p>
            <a:fld id="{B2C6737D-A36E-4F77-B60E-B36DAD921AD5}" type="slidenum">
              <a:rPr lang="en-US" smtClean="0"/>
              <a:t>29</a:t>
            </a:fld>
            <a:endParaRPr lang="en-US" dirty="0"/>
          </a:p>
        </p:txBody>
      </p:sp>
    </p:spTree>
    <p:extLst>
      <p:ext uri="{BB962C8B-B14F-4D97-AF65-F5344CB8AC3E}">
        <p14:creationId xmlns:p14="http://schemas.microsoft.com/office/powerpoint/2010/main" val="187219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will go over updates in Diagnosis, Prevention and Treatment of TB with a brief mention on upcoming TB vaccines</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3</a:t>
            </a:fld>
            <a:endParaRPr lang="en-US"/>
          </a:p>
        </p:txBody>
      </p:sp>
    </p:spTree>
    <p:extLst>
      <p:ext uri="{BB962C8B-B14F-4D97-AF65-F5344CB8AC3E}">
        <p14:creationId xmlns:p14="http://schemas.microsoft.com/office/powerpoint/2010/main" val="139933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there were more than 10 millions new cases of TB and 1.6 million deaths (that’s more than HIV related deaths)</a:t>
            </a:r>
          </a:p>
          <a:p>
            <a:r>
              <a:rPr lang="en-US" dirty="0"/>
              <a:t>In people living with HIV, TB mortality is still close to 20%</a:t>
            </a:r>
          </a:p>
        </p:txBody>
      </p:sp>
      <p:sp>
        <p:nvSpPr>
          <p:cNvPr id="4" name="Slide Number Placeholder 3"/>
          <p:cNvSpPr>
            <a:spLocks noGrp="1"/>
          </p:cNvSpPr>
          <p:nvPr>
            <p:ph type="sldNum" sz="quarter" idx="5"/>
          </p:nvPr>
        </p:nvSpPr>
        <p:spPr/>
        <p:txBody>
          <a:bodyPr/>
          <a:lstStyle/>
          <a:p>
            <a:fld id="{B6E50E3E-1C70-4646-AEFD-15C3FD440BC5}" type="slidenum">
              <a:rPr lang="en-US" smtClean="0"/>
              <a:t>4</a:t>
            </a:fld>
            <a:endParaRPr lang="en-US"/>
          </a:p>
        </p:txBody>
      </p:sp>
    </p:spTree>
    <p:extLst>
      <p:ext uri="{BB962C8B-B14F-4D97-AF65-F5344CB8AC3E}">
        <p14:creationId xmlns:p14="http://schemas.microsoft.com/office/powerpoint/2010/main" val="217326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In a recent retrospective study presented at </a:t>
            </a:r>
            <a:r>
              <a:rPr lang="en-US" sz="1050" dirty="0" err="1"/>
              <a:t>CROI</a:t>
            </a:r>
            <a:r>
              <a:rPr lang="en-US" sz="1050" dirty="0"/>
              <a:t> this year, patients </a:t>
            </a:r>
            <a:r>
              <a:rPr lang="en-US" sz="1050" baseline="0" dirty="0"/>
              <a:t>with HIV who are TB survivors have higher long-term mortality compared to patients without TB. </a:t>
            </a:r>
          </a:p>
          <a:p>
            <a:r>
              <a:rPr lang="en-US" sz="1050" baseline="0" dirty="0"/>
              <a:t>At 12 years after enrollment in the study, we see significantly lower survival rates in the TB cohort as shown by the blue curve.</a:t>
            </a:r>
            <a:endParaRPr lang="en-US" sz="1050" dirty="0"/>
          </a:p>
        </p:txBody>
      </p:sp>
      <p:sp>
        <p:nvSpPr>
          <p:cNvPr id="4" name="Slide Number Placeholder 3"/>
          <p:cNvSpPr>
            <a:spLocks noGrp="1"/>
          </p:cNvSpPr>
          <p:nvPr>
            <p:ph type="sldNum" sz="quarter" idx="5"/>
          </p:nvPr>
        </p:nvSpPr>
        <p:spPr/>
        <p:txBody>
          <a:bodyPr/>
          <a:lstStyle/>
          <a:p>
            <a:fld id="{8B89427A-F918-B34E-835A-4C8FDFE5A440}" type="slidenum">
              <a:rPr lang="en-US" smtClean="0"/>
              <a:t>5</a:t>
            </a:fld>
            <a:endParaRPr lang="en-US" dirty="0"/>
          </a:p>
        </p:txBody>
      </p:sp>
    </p:spTree>
    <p:extLst>
      <p:ext uri="{BB962C8B-B14F-4D97-AF65-F5344CB8AC3E}">
        <p14:creationId xmlns:p14="http://schemas.microsoft.com/office/powerpoint/2010/main" val="406801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latest updates in diagnosis</a:t>
            </a:r>
            <a:r>
              <a:rPr lang="en-US" baseline="0" dirty="0"/>
              <a:t> of TB?</a:t>
            </a:r>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6</a:t>
            </a:fld>
            <a:endParaRPr lang="en-US"/>
          </a:p>
        </p:txBody>
      </p:sp>
    </p:spTree>
    <p:extLst>
      <p:ext uri="{BB962C8B-B14F-4D97-AF65-F5344CB8AC3E}">
        <p14:creationId xmlns:p14="http://schemas.microsoft.com/office/powerpoint/2010/main" val="341851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Among TB diagnostic tests available, there is a new </a:t>
            </a:r>
            <a:r>
              <a:rPr lang="en-US" dirty="0" err="1"/>
              <a:t>Xpert</a:t>
            </a:r>
            <a:r>
              <a:rPr lang="en-US" dirty="0"/>
              <a:t> test called the </a:t>
            </a:r>
            <a:r>
              <a:rPr lang="en-US" dirty="0" err="1"/>
              <a:t>Xpert</a:t>
            </a:r>
            <a:r>
              <a:rPr lang="en-US" dirty="0"/>
              <a:t> Ultra that has increased </a:t>
            </a:r>
            <a:r>
              <a:rPr lang="en-US" baseline="0" dirty="0"/>
              <a:t>sensitivity particularly for smear negative patients and </a:t>
            </a:r>
            <a:r>
              <a:rPr lang="en-US" baseline="0" dirty="0" err="1"/>
              <a:t>PLWH</a:t>
            </a:r>
            <a:r>
              <a:rPr lang="en-US" baseline="0" dirty="0"/>
              <a:t>. </a:t>
            </a:r>
          </a:p>
          <a:p>
            <a:pPr marL="0" indent="0">
              <a:buFontTx/>
              <a:buNone/>
            </a:pPr>
            <a:r>
              <a:rPr lang="en-US" baseline="0" dirty="0"/>
              <a:t>However, we still need point of care test for TB </a:t>
            </a:r>
            <a:r>
              <a:rPr lang="en-US" baseline="0" dirty="0" smtClean="0"/>
              <a:t>detection.</a:t>
            </a:r>
            <a:endParaRPr lang="en-US" dirty="0"/>
          </a:p>
        </p:txBody>
      </p:sp>
      <p:sp>
        <p:nvSpPr>
          <p:cNvPr id="4" name="Slide Number Placeholder 3"/>
          <p:cNvSpPr>
            <a:spLocks noGrp="1"/>
          </p:cNvSpPr>
          <p:nvPr>
            <p:ph type="sldNum" sz="quarter" idx="5"/>
          </p:nvPr>
        </p:nvSpPr>
        <p:spPr/>
        <p:txBody>
          <a:bodyPr/>
          <a:lstStyle/>
          <a:p>
            <a:fld id="{B6E50E3E-1C70-4646-AEFD-15C3FD440BC5}" type="slidenum">
              <a:rPr lang="en-US" smtClean="0"/>
              <a:t>7</a:t>
            </a:fld>
            <a:endParaRPr lang="en-US"/>
          </a:p>
        </p:txBody>
      </p:sp>
    </p:spTree>
    <p:extLst>
      <p:ext uri="{BB962C8B-B14F-4D97-AF65-F5344CB8AC3E}">
        <p14:creationId xmlns:p14="http://schemas.microsoft.com/office/powerpoint/2010/main" val="177982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STAMP trial looked at the urine LAM test</a:t>
            </a:r>
            <a:r>
              <a:rPr lang="en-US" sz="1200" baseline="0" dirty="0"/>
              <a:t> to decrease inpatient mortality. </a:t>
            </a:r>
          </a:p>
          <a:p>
            <a:r>
              <a:rPr lang="en-US" sz="1200" baseline="0" dirty="0"/>
              <a:t>They found that systematically screening patients with urine LAM was associated with reduced mortality in 3 high risk subgroups: Low CD4 count, severely anemic patients, and patients with clinically suspected TB. </a:t>
            </a:r>
          </a:p>
          <a:p>
            <a:r>
              <a:rPr lang="en-US" sz="1200" baseline="0" dirty="0"/>
              <a:t>Although more and more patients are presenting with high CD4 counts globally, this test is important for patients with low CD4 count. However this test still has poor yield in children. </a:t>
            </a:r>
          </a:p>
          <a:p>
            <a:endParaRPr lang="en-US" sz="1200" dirty="0"/>
          </a:p>
          <a:p>
            <a:endParaRPr lang="en-US" sz="800" dirty="0"/>
          </a:p>
        </p:txBody>
      </p:sp>
      <p:sp>
        <p:nvSpPr>
          <p:cNvPr id="4" name="Slide Number Placeholder 3"/>
          <p:cNvSpPr>
            <a:spLocks noGrp="1"/>
          </p:cNvSpPr>
          <p:nvPr>
            <p:ph type="sldNum" sz="quarter" idx="10"/>
          </p:nvPr>
        </p:nvSpPr>
        <p:spPr/>
        <p:txBody>
          <a:bodyPr/>
          <a:lstStyle/>
          <a:p>
            <a:fld id="{B6E50E3E-1C70-4646-AEFD-15C3FD440BC5}" type="slidenum">
              <a:rPr lang="en-US" smtClean="0"/>
              <a:t>8</a:t>
            </a:fld>
            <a:endParaRPr lang="en-US"/>
          </a:p>
        </p:txBody>
      </p:sp>
    </p:spTree>
    <p:extLst>
      <p:ext uri="{BB962C8B-B14F-4D97-AF65-F5344CB8AC3E}">
        <p14:creationId xmlns:p14="http://schemas.microsoft.com/office/powerpoint/2010/main" val="390318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how are we doing for the prevention of drug susceptible TB?</a:t>
            </a:r>
          </a:p>
          <a:p>
            <a:endParaRPr lang="en-US" dirty="0"/>
          </a:p>
        </p:txBody>
      </p:sp>
      <p:sp>
        <p:nvSpPr>
          <p:cNvPr id="4" name="Slide Number Placeholder 3"/>
          <p:cNvSpPr>
            <a:spLocks noGrp="1"/>
          </p:cNvSpPr>
          <p:nvPr>
            <p:ph type="sldNum" sz="quarter" idx="10"/>
          </p:nvPr>
        </p:nvSpPr>
        <p:spPr/>
        <p:txBody>
          <a:bodyPr/>
          <a:lstStyle/>
          <a:p>
            <a:fld id="{B6E50E3E-1C70-4646-AEFD-15C3FD440BC5}" type="slidenum">
              <a:rPr lang="en-US" smtClean="0"/>
              <a:t>9</a:t>
            </a:fld>
            <a:endParaRPr lang="en-US"/>
          </a:p>
        </p:txBody>
      </p:sp>
    </p:spTree>
    <p:extLst>
      <p:ext uri="{BB962C8B-B14F-4D97-AF65-F5344CB8AC3E}">
        <p14:creationId xmlns:p14="http://schemas.microsoft.com/office/powerpoint/2010/main" val="4160330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458200" cy="1143000"/>
          </a:xfrm>
        </p:spPr>
        <p:txBody>
          <a:bodyPr>
            <a:normAutofit/>
          </a:bodyPr>
          <a:lstStyle/>
          <a:p>
            <a:r>
              <a:rPr lang="en-US" sz="3200" dirty="0">
                <a:solidFill>
                  <a:srgbClr val="FF0000"/>
                </a:solidFill>
                <a:effectLst>
                  <a:outerShdw blurRad="50800" dist="38100" dir="2700000" algn="tl" rotWithShape="0">
                    <a:prstClr val="black">
                      <a:alpha val="40000"/>
                    </a:prstClr>
                  </a:outerShdw>
                </a:effectLst>
              </a:rPr>
              <a:t>How effective are we at treating LTBI?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0674035"/>
              </p:ext>
            </p:extLst>
          </p:nvPr>
        </p:nvGraphicFramePr>
        <p:xfrm>
          <a:off x="1390388" y="1127343"/>
          <a:ext cx="8458201" cy="44467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529" y="6425845"/>
            <a:ext cx="3961341" cy="338554"/>
          </a:xfrm>
          <a:prstGeom prst="rect">
            <a:avLst/>
          </a:prstGeom>
          <a:noFill/>
        </p:spPr>
        <p:txBody>
          <a:bodyPr wrap="none" rtlCol="0">
            <a:spAutoFit/>
          </a:bodyPr>
          <a:lstStyle/>
          <a:p>
            <a:r>
              <a:rPr lang="en-US" sz="1600" dirty="0" err="1"/>
              <a:t>Alsdurg</a:t>
            </a:r>
            <a:r>
              <a:rPr lang="en-US" sz="1600" dirty="0"/>
              <a:t> H, et al. Lancet </a:t>
            </a:r>
            <a:r>
              <a:rPr lang="en-US" sz="1600" dirty="0" err="1"/>
              <a:t>Inf</a:t>
            </a:r>
            <a:r>
              <a:rPr lang="en-US" sz="1600" dirty="0"/>
              <a:t> Dis 2016</a:t>
            </a:r>
          </a:p>
        </p:txBody>
      </p:sp>
      <p:sp>
        <p:nvSpPr>
          <p:cNvPr id="3" name="TextBox 2">
            <a:extLst>
              <a:ext uri="{FF2B5EF4-FFF2-40B4-BE49-F238E27FC236}">
                <a16:creationId xmlns="" xmlns:a16="http://schemas.microsoft.com/office/drawing/2014/main" id="{42DE1D25-820A-A341-BC17-A2E2B068E6C4}"/>
              </a:ext>
            </a:extLst>
          </p:cNvPr>
          <p:cNvSpPr txBox="1"/>
          <p:nvPr/>
        </p:nvSpPr>
        <p:spPr>
          <a:xfrm>
            <a:off x="1390388" y="5730657"/>
            <a:ext cx="4509371" cy="369332"/>
          </a:xfrm>
          <a:prstGeom prst="rect">
            <a:avLst/>
          </a:prstGeom>
          <a:noFill/>
        </p:spPr>
        <p:txBody>
          <a:bodyPr wrap="square" rtlCol="0">
            <a:spAutoFit/>
          </a:bodyPr>
          <a:lstStyle/>
          <a:p>
            <a:r>
              <a:rPr lang="en-US" dirty="0"/>
              <a:t>Slide courtesy of Constance Benson, MD</a:t>
            </a:r>
          </a:p>
        </p:txBody>
      </p:sp>
      <p:sp>
        <p:nvSpPr>
          <p:cNvPr id="5" name="Oval 4"/>
          <p:cNvSpPr/>
          <p:nvPr/>
        </p:nvSpPr>
        <p:spPr>
          <a:xfrm>
            <a:off x="8605381" y="3933173"/>
            <a:ext cx="1243208" cy="1327759"/>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60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BRIEF-TB (ACTG 5279) – 1HP vs 9H</a:t>
            </a:r>
          </a:p>
        </p:txBody>
      </p:sp>
      <p:sp>
        <p:nvSpPr>
          <p:cNvPr id="3" name="Content Placeholder 2"/>
          <p:cNvSpPr>
            <a:spLocks noGrp="1"/>
          </p:cNvSpPr>
          <p:nvPr>
            <p:ph idx="1"/>
          </p:nvPr>
        </p:nvSpPr>
        <p:spPr/>
        <p:txBody>
          <a:bodyPr>
            <a:normAutofit/>
          </a:bodyPr>
          <a:lstStyle/>
          <a:p>
            <a:r>
              <a:rPr lang="en-GB" sz="2400" dirty="0"/>
              <a:t>Compared 1 month of daily </a:t>
            </a:r>
            <a:r>
              <a:rPr lang="en-GB" sz="2400" dirty="0" err="1"/>
              <a:t>INH</a:t>
            </a:r>
            <a:r>
              <a:rPr lang="en-GB" sz="2400" dirty="0"/>
              <a:t> + rifapentine (1HP) to 9 months of </a:t>
            </a:r>
            <a:r>
              <a:rPr lang="en-GB" sz="2400" dirty="0" err="1"/>
              <a:t>INH</a:t>
            </a:r>
            <a:r>
              <a:rPr lang="en-GB" sz="2400" dirty="0"/>
              <a:t> (9H) in adolescents/adults living with HIV to see if would be non-inferior in preventing TB</a:t>
            </a:r>
          </a:p>
          <a:p>
            <a:r>
              <a:rPr lang="en-GB" sz="2400" dirty="0"/>
              <a:t>1HP was found to be non-inferior to 9H for preventing TB, TB death, or death from unknown cause</a:t>
            </a:r>
          </a:p>
          <a:p>
            <a:r>
              <a:rPr lang="en-GB" sz="2400" dirty="0"/>
              <a:t>1HP provides a highly-effective, ultra-short course regimen for preventing TB in PLWH</a:t>
            </a:r>
          </a:p>
          <a:p>
            <a:r>
              <a:rPr lang="en-GB" sz="2400" dirty="0"/>
              <a:t>HOWEVER:</a:t>
            </a:r>
          </a:p>
          <a:p>
            <a:pPr lvl="1"/>
            <a:r>
              <a:rPr lang="en-GB" sz="2000" dirty="0"/>
              <a:t>Availability and Cost??</a:t>
            </a:r>
          </a:p>
          <a:p>
            <a:pPr lvl="1"/>
            <a:r>
              <a:rPr lang="en-GB" sz="2000" dirty="0" smtClean="0"/>
              <a:t>Needs to be evaluated in </a:t>
            </a:r>
            <a:r>
              <a:rPr lang="en-GB" sz="2000" dirty="0" smtClean="0"/>
              <a:t>vulnerable </a:t>
            </a:r>
            <a:r>
              <a:rPr lang="en-GB" sz="2000" dirty="0"/>
              <a:t>populations: Pregnant women, children?</a:t>
            </a:r>
          </a:p>
        </p:txBody>
      </p:sp>
      <p:sp>
        <p:nvSpPr>
          <p:cNvPr id="4" name="TextBox 3">
            <a:extLst>
              <a:ext uri="{FF2B5EF4-FFF2-40B4-BE49-F238E27FC236}">
                <a16:creationId xmlns="" xmlns:a16="http://schemas.microsoft.com/office/drawing/2014/main" id="{63D3664E-74A4-D247-9675-493DC6DB35E2}"/>
              </a:ext>
            </a:extLst>
          </p:cNvPr>
          <p:cNvSpPr txBox="1"/>
          <p:nvPr/>
        </p:nvSpPr>
        <p:spPr>
          <a:xfrm>
            <a:off x="198782" y="5625548"/>
            <a:ext cx="4939747" cy="338554"/>
          </a:xfrm>
          <a:prstGeom prst="rect">
            <a:avLst/>
          </a:prstGeom>
          <a:noFill/>
        </p:spPr>
        <p:txBody>
          <a:bodyPr wrap="square" rtlCol="0">
            <a:spAutoFit/>
          </a:bodyPr>
          <a:lstStyle/>
          <a:p>
            <a:r>
              <a:rPr lang="en-US" sz="1600" dirty="0" err="1"/>
              <a:t>Swindells</a:t>
            </a:r>
            <a:r>
              <a:rPr lang="en-US" sz="1600" dirty="0"/>
              <a:t> S et al. N </a:t>
            </a:r>
            <a:r>
              <a:rPr lang="en-US" sz="1600" dirty="0" err="1"/>
              <a:t>Engl</a:t>
            </a:r>
            <a:r>
              <a:rPr lang="en-US" sz="1600" dirty="0"/>
              <a:t> J Med 2019;380:1001-1011</a:t>
            </a:r>
          </a:p>
        </p:txBody>
      </p:sp>
    </p:spTree>
    <p:extLst>
      <p:ext uri="{BB962C8B-B14F-4D97-AF65-F5344CB8AC3E}">
        <p14:creationId xmlns:p14="http://schemas.microsoft.com/office/powerpoint/2010/main" val="2031513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400" dirty="0">
                <a:solidFill>
                  <a:srgbClr val="FF0000"/>
                </a:solidFill>
              </a:rPr>
              <a:t>TB Prevention in </a:t>
            </a:r>
            <a:r>
              <a:rPr lang="fr-CA" sz="4400" dirty="0" err="1">
                <a:solidFill>
                  <a:srgbClr val="FF0000"/>
                </a:solidFill>
              </a:rPr>
              <a:t>Pregnant</a:t>
            </a:r>
            <a:r>
              <a:rPr lang="fr-CA" sz="4400" dirty="0">
                <a:solidFill>
                  <a:srgbClr val="FF0000"/>
                </a:solidFill>
              </a:rPr>
              <a:t> </a:t>
            </a:r>
            <a:r>
              <a:rPr lang="fr-CA" sz="4400" dirty="0" err="1">
                <a:solidFill>
                  <a:srgbClr val="FF0000"/>
                </a:solidFill>
              </a:rPr>
              <a:t>Women</a:t>
            </a:r>
            <a:r>
              <a:rPr lang="fr-CA" sz="4400" dirty="0">
                <a:solidFill>
                  <a:srgbClr val="FF0000"/>
                </a:solidFill>
              </a:rPr>
              <a:t>?</a:t>
            </a:r>
            <a:endParaRPr lang="en-US" sz="4400" dirty="0">
              <a:solidFill>
                <a:srgbClr val="FF0000"/>
              </a:solidFill>
            </a:endParaRPr>
          </a:p>
        </p:txBody>
      </p:sp>
      <p:sp>
        <p:nvSpPr>
          <p:cNvPr id="5" name="Content Placeholder 4">
            <a:extLst>
              <a:ext uri="{FF2B5EF4-FFF2-40B4-BE49-F238E27FC236}">
                <a16:creationId xmlns="" xmlns:a16="http://schemas.microsoft.com/office/drawing/2014/main" id="{40B76E35-9E06-4AF3-A414-0A57B51998AD}"/>
              </a:ext>
            </a:extLst>
          </p:cNvPr>
          <p:cNvSpPr>
            <a:spLocks noGrp="1"/>
          </p:cNvSpPr>
          <p:nvPr>
            <p:ph idx="1"/>
          </p:nvPr>
        </p:nvSpPr>
        <p:spPr>
          <a:xfrm>
            <a:off x="750480" y="1600203"/>
            <a:ext cx="10691040" cy="3858016"/>
          </a:xfrm>
        </p:spPr>
        <p:txBody>
          <a:bodyPr>
            <a:normAutofit fontScale="92500"/>
          </a:bodyPr>
          <a:lstStyle/>
          <a:p>
            <a:r>
              <a:rPr lang="fr-CA" dirty="0" smtClean="0"/>
              <a:t>WHO guidelines </a:t>
            </a:r>
            <a:r>
              <a:rPr lang="fr-CA" dirty="0" err="1" smtClean="0"/>
              <a:t>recommen</a:t>
            </a:r>
            <a:r>
              <a:rPr lang="fr-CA" dirty="0" err="1" smtClean="0"/>
              <a:t>d</a:t>
            </a:r>
            <a:r>
              <a:rPr lang="fr-CA" dirty="0" smtClean="0"/>
              <a:t> INH for all PLWH, </a:t>
            </a:r>
            <a:r>
              <a:rPr lang="fr-CA" dirty="0" err="1" smtClean="0"/>
              <a:t>including</a:t>
            </a:r>
            <a:r>
              <a:rPr lang="fr-CA" dirty="0" smtClean="0"/>
              <a:t> </a:t>
            </a:r>
            <a:r>
              <a:rPr lang="fr-CA" dirty="0" err="1" smtClean="0"/>
              <a:t>pregnant</a:t>
            </a:r>
            <a:r>
              <a:rPr lang="fr-CA" dirty="0" smtClean="0"/>
              <a:t> </a:t>
            </a:r>
            <a:r>
              <a:rPr lang="fr-CA" dirty="0" err="1" smtClean="0"/>
              <a:t>women</a:t>
            </a:r>
            <a:r>
              <a:rPr lang="fr-CA" dirty="0" smtClean="0"/>
              <a:t>. Limited data </a:t>
            </a:r>
            <a:r>
              <a:rPr lang="fr-CA" dirty="0" err="1" smtClean="0"/>
              <a:t>avaialble</a:t>
            </a:r>
            <a:endParaRPr lang="fr-CA" dirty="0" smtClean="0"/>
          </a:p>
          <a:p>
            <a:r>
              <a:rPr lang="fr-CA" dirty="0" smtClean="0"/>
              <a:t>IMPAACT </a:t>
            </a:r>
            <a:r>
              <a:rPr lang="fr-CA" dirty="0"/>
              <a:t>P1078: First p</a:t>
            </a:r>
            <a:r>
              <a:rPr lang="en-US" dirty="0" err="1"/>
              <a:t>hase</a:t>
            </a:r>
            <a:r>
              <a:rPr lang="en-US" dirty="0"/>
              <a:t> IV multicenter, randomized, double-blind, placebo-controlled, clinical trial</a:t>
            </a:r>
          </a:p>
          <a:p>
            <a:r>
              <a:rPr lang="en-US" dirty="0"/>
              <a:t>HIV-infected pregnant women living in a high TB burden area</a:t>
            </a:r>
          </a:p>
          <a:p>
            <a:r>
              <a:rPr lang="en-US" dirty="0"/>
              <a:t>Compared </a:t>
            </a:r>
            <a:r>
              <a:rPr lang="en-US" dirty="0" err="1"/>
              <a:t>INH</a:t>
            </a:r>
            <a:r>
              <a:rPr lang="en-US" dirty="0"/>
              <a:t> prophylaxis initiated during pregnancy versus 3 months postpartum</a:t>
            </a:r>
          </a:p>
          <a:p>
            <a:endParaRPr lang="en-US" dirty="0"/>
          </a:p>
        </p:txBody>
      </p:sp>
      <p:sp>
        <p:nvSpPr>
          <p:cNvPr id="4" name="TextBox 3"/>
          <p:cNvSpPr txBox="1"/>
          <p:nvPr/>
        </p:nvSpPr>
        <p:spPr>
          <a:xfrm>
            <a:off x="750481" y="5458219"/>
            <a:ext cx="3558284" cy="461665"/>
          </a:xfrm>
          <a:prstGeom prst="rect">
            <a:avLst/>
          </a:prstGeom>
          <a:noFill/>
        </p:spPr>
        <p:txBody>
          <a:bodyPr wrap="square" rtlCol="0">
            <a:spAutoFit/>
          </a:bodyPr>
          <a:lstStyle/>
          <a:p>
            <a:r>
              <a:rPr lang="en-US" sz="2400" b="1" dirty="0">
                <a:latin typeface="+mn-lt"/>
              </a:rPr>
              <a:t>Gupta A, et al. </a:t>
            </a:r>
            <a:r>
              <a:rPr lang="en-US" sz="2400" b="1" dirty="0" err="1">
                <a:latin typeface="+mn-lt"/>
              </a:rPr>
              <a:t>CROI</a:t>
            </a:r>
            <a:r>
              <a:rPr lang="en-US" sz="2400" b="1" dirty="0">
                <a:latin typeface="+mn-lt"/>
              </a:rPr>
              <a:t> 2018</a:t>
            </a:r>
          </a:p>
        </p:txBody>
      </p:sp>
      <p:pic>
        <p:nvPicPr>
          <p:cNvPr id="3" name="Picture 2"/>
          <p:cNvPicPr>
            <a:picLocks noChangeAspect="1"/>
          </p:cNvPicPr>
          <p:nvPr/>
        </p:nvPicPr>
        <p:blipFill>
          <a:blip r:embed="rId3"/>
          <a:stretch>
            <a:fillRect/>
          </a:stretch>
        </p:blipFill>
        <p:spPr>
          <a:xfrm>
            <a:off x="7121236" y="4914896"/>
            <a:ext cx="4031673" cy="1045542"/>
          </a:xfrm>
          <a:prstGeom prst="rect">
            <a:avLst/>
          </a:prstGeom>
        </p:spPr>
      </p:pic>
    </p:spTree>
    <p:extLst>
      <p:ext uri="{BB962C8B-B14F-4D97-AF65-F5344CB8AC3E}">
        <p14:creationId xmlns:p14="http://schemas.microsoft.com/office/powerpoint/2010/main" val="3160626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4BD01-5613-4B73-949C-897CD0184AE4}"/>
              </a:ext>
            </a:extLst>
          </p:cNvPr>
          <p:cNvSpPr>
            <a:spLocks noGrp="1"/>
          </p:cNvSpPr>
          <p:nvPr>
            <p:ph type="title"/>
          </p:nvPr>
        </p:nvSpPr>
        <p:spPr/>
        <p:txBody>
          <a:bodyPr/>
          <a:lstStyle/>
          <a:p>
            <a:r>
              <a:rPr lang="en-US" dirty="0">
                <a:solidFill>
                  <a:srgbClr val="FF0000"/>
                </a:solidFill>
              </a:rPr>
              <a:t>IMPAACT P1078 – is </a:t>
            </a:r>
            <a:r>
              <a:rPr lang="en-US" dirty="0" err="1">
                <a:solidFill>
                  <a:srgbClr val="FF0000"/>
                </a:solidFill>
              </a:rPr>
              <a:t>INH</a:t>
            </a:r>
            <a:r>
              <a:rPr lang="en-US" dirty="0">
                <a:solidFill>
                  <a:srgbClr val="FF0000"/>
                </a:solidFill>
              </a:rPr>
              <a:t> safe in Pregnancy?</a:t>
            </a:r>
            <a:endParaRPr lang="en-US" dirty="0"/>
          </a:p>
        </p:txBody>
      </p:sp>
      <p:sp>
        <p:nvSpPr>
          <p:cNvPr id="3" name="Content Placeholder 2">
            <a:extLst>
              <a:ext uri="{FF2B5EF4-FFF2-40B4-BE49-F238E27FC236}">
                <a16:creationId xmlns="" xmlns:a16="http://schemas.microsoft.com/office/drawing/2014/main" id="{642C7312-FC1B-4411-886D-9E30C7136FE4}"/>
              </a:ext>
            </a:extLst>
          </p:cNvPr>
          <p:cNvSpPr>
            <a:spLocks noGrp="1"/>
          </p:cNvSpPr>
          <p:nvPr>
            <p:ph idx="1"/>
          </p:nvPr>
        </p:nvSpPr>
        <p:spPr/>
        <p:txBody>
          <a:bodyPr/>
          <a:lstStyle/>
          <a:p>
            <a:r>
              <a:rPr lang="en-US" dirty="0"/>
              <a:t>Higher than expected adverse events </a:t>
            </a:r>
            <a:r>
              <a:rPr lang="en-US" dirty="0" smtClean="0"/>
              <a:t>in </a:t>
            </a:r>
            <a:r>
              <a:rPr lang="en-US" dirty="0"/>
              <a:t>both </a:t>
            </a:r>
            <a:r>
              <a:rPr lang="en-US" dirty="0" smtClean="0"/>
              <a:t>arms</a:t>
            </a:r>
          </a:p>
          <a:p>
            <a:r>
              <a:rPr lang="en-US" dirty="0" smtClean="0"/>
              <a:t>Unclear if related to INH, more analysis and studies needed</a:t>
            </a:r>
            <a:endParaRPr lang="en-US" dirty="0"/>
          </a:p>
          <a:p>
            <a:r>
              <a:rPr lang="en-US" dirty="0"/>
              <a:t>These surprising findings remind us of the </a:t>
            </a:r>
            <a:r>
              <a:rPr lang="en-US" b="1" u="sng" dirty="0"/>
              <a:t>importance of clinical trials in vulnerable groups </a:t>
            </a:r>
          </a:p>
          <a:p>
            <a:r>
              <a:rPr lang="en-US" dirty="0"/>
              <a:t>Current WHO guidelines of </a:t>
            </a:r>
            <a:r>
              <a:rPr lang="en-US" dirty="0" err="1"/>
              <a:t>IPT</a:t>
            </a:r>
            <a:r>
              <a:rPr lang="en-US" dirty="0"/>
              <a:t> in pregnancy for HIV-infected women need re-evaluation weighing the risks and benefits</a:t>
            </a:r>
          </a:p>
          <a:p>
            <a:endParaRPr lang="en-US" dirty="0"/>
          </a:p>
        </p:txBody>
      </p:sp>
      <p:sp>
        <p:nvSpPr>
          <p:cNvPr id="4" name="TextBox 3">
            <a:extLst>
              <a:ext uri="{FF2B5EF4-FFF2-40B4-BE49-F238E27FC236}">
                <a16:creationId xmlns="" xmlns:a16="http://schemas.microsoft.com/office/drawing/2014/main" id="{605BFD3F-B13F-419B-A70B-A47FCC6D21D8}"/>
              </a:ext>
            </a:extLst>
          </p:cNvPr>
          <p:cNvSpPr txBox="1"/>
          <p:nvPr/>
        </p:nvSpPr>
        <p:spPr>
          <a:xfrm>
            <a:off x="750481" y="5458219"/>
            <a:ext cx="3558284" cy="461665"/>
          </a:xfrm>
          <a:prstGeom prst="rect">
            <a:avLst/>
          </a:prstGeom>
          <a:noFill/>
        </p:spPr>
        <p:txBody>
          <a:bodyPr wrap="square" rtlCol="0">
            <a:spAutoFit/>
          </a:bodyPr>
          <a:lstStyle/>
          <a:p>
            <a:r>
              <a:rPr lang="en-US" sz="2400" b="1" dirty="0">
                <a:latin typeface="+mn-lt"/>
              </a:rPr>
              <a:t>Gupta A, et al. </a:t>
            </a:r>
            <a:r>
              <a:rPr lang="en-US" sz="2400" b="1" dirty="0" err="1">
                <a:latin typeface="+mn-lt"/>
              </a:rPr>
              <a:t>CROI</a:t>
            </a:r>
            <a:r>
              <a:rPr lang="en-US" sz="2400" b="1" dirty="0">
                <a:latin typeface="+mn-lt"/>
              </a:rPr>
              <a:t> 2018</a:t>
            </a:r>
          </a:p>
        </p:txBody>
      </p:sp>
      <p:pic>
        <p:nvPicPr>
          <p:cNvPr id="5" name="Picture 4">
            <a:extLst>
              <a:ext uri="{FF2B5EF4-FFF2-40B4-BE49-F238E27FC236}">
                <a16:creationId xmlns="" xmlns:a16="http://schemas.microsoft.com/office/drawing/2014/main" id="{589606FD-7BBC-478D-B504-29D6851D73F6}"/>
              </a:ext>
            </a:extLst>
          </p:cNvPr>
          <p:cNvPicPr>
            <a:picLocks noChangeAspect="1"/>
          </p:cNvPicPr>
          <p:nvPr/>
        </p:nvPicPr>
        <p:blipFill>
          <a:blip r:embed="rId2"/>
          <a:stretch>
            <a:fillRect/>
          </a:stretch>
        </p:blipFill>
        <p:spPr>
          <a:xfrm>
            <a:off x="7121236" y="5039591"/>
            <a:ext cx="4031673" cy="1045542"/>
          </a:xfrm>
          <a:prstGeom prst="rect">
            <a:avLst/>
          </a:prstGeom>
        </p:spPr>
      </p:pic>
    </p:spTree>
    <p:extLst>
      <p:ext uri="{BB962C8B-B14F-4D97-AF65-F5344CB8AC3E}">
        <p14:creationId xmlns:p14="http://schemas.microsoft.com/office/powerpoint/2010/main" val="107266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C2705-AE3C-AE4F-A713-616610F49E22}"/>
              </a:ext>
            </a:extLst>
          </p:cNvPr>
          <p:cNvSpPr>
            <a:spLocks noGrp="1"/>
          </p:cNvSpPr>
          <p:nvPr>
            <p:ph type="title"/>
          </p:nvPr>
        </p:nvSpPr>
        <p:spPr/>
        <p:txBody>
          <a:bodyPr/>
          <a:lstStyle/>
          <a:p>
            <a:r>
              <a:rPr lang="en-US" dirty="0"/>
              <a:t>Prednisone for IRIS Prevention: </a:t>
            </a:r>
            <a:r>
              <a:rPr lang="en-US" dirty="0" err="1"/>
              <a:t>PredART</a:t>
            </a:r>
            <a:r>
              <a:rPr lang="en-US" dirty="0"/>
              <a:t> Study</a:t>
            </a:r>
          </a:p>
        </p:txBody>
      </p:sp>
      <p:sp>
        <p:nvSpPr>
          <p:cNvPr id="3" name="Content Placeholder 2">
            <a:extLst>
              <a:ext uri="{FF2B5EF4-FFF2-40B4-BE49-F238E27FC236}">
                <a16:creationId xmlns="" xmlns:a16="http://schemas.microsoft.com/office/drawing/2014/main" id="{19C896E9-8740-3542-9E92-57365A958E06}"/>
              </a:ext>
            </a:extLst>
          </p:cNvPr>
          <p:cNvSpPr>
            <a:spLocks noGrp="1"/>
          </p:cNvSpPr>
          <p:nvPr>
            <p:ph idx="1"/>
          </p:nvPr>
        </p:nvSpPr>
        <p:spPr>
          <a:xfrm>
            <a:off x="822960" y="1648824"/>
            <a:ext cx="11064240" cy="3560351"/>
          </a:xfrm>
        </p:spPr>
        <p:txBody>
          <a:bodyPr>
            <a:normAutofit/>
          </a:bodyPr>
          <a:lstStyle/>
          <a:p>
            <a:r>
              <a:rPr lang="en-US" sz="2800" dirty="0"/>
              <a:t>Placebo-controlled RCT to assess if prednisone can prevent TB-IRIS</a:t>
            </a:r>
          </a:p>
          <a:p>
            <a:r>
              <a:rPr lang="en-US" sz="2800" dirty="0" err="1"/>
              <a:t>PLWH</a:t>
            </a:r>
            <a:r>
              <a:rPr lang="en-US" sz="2800" dirty="0"/>
              <a:t> with CD4 count &lt;100 cells/mm</a:t>
            </a:r>
            <a:r>
              <a:rPr lang="en-US" sz="2800" baseline="30000" dirty="0"/>
              <a:t>3</a:t>
            </a:r>
            <a:r>
              <a:rPr lang="en-US" sz="2800" dirty="0"/>
              <a:t> who started TB treatment within 30 days before initiating ART</a:t>
            </a:r>
          </a:p>
          <a:p>
            <a:r>
              <a:rPr lang="en-US" sz="2800" b="1" u="sng" dirty="0"/>
              <a:t>Primary endpoint</a:t>
            </a:r>
            <a:r>
              <a:rPr lang="en-US" sz="2800" dirty="0"/>
              <a:t>: TB-IRIS within 12 weeks after ART initiation</a:t>
            </a:r>
          </a:p>
          <a:p>
            <a:r>
              <a:rPr lang="en-US" sz="2800" b="1" u="sng" dirty="0"/>
              <a:t>Results</a:t>
            </a:r>
            <a:r>
              <a:rPr lang="en-US" sz="2800" dirty="0"/>
              <a:t>: TB-IRIS in 32.5% of prednisone group vs 46.7% of placebo</a:t>
            </a:r>
          </a:p>
          <a:p>
            <a:r>
              <a:rPr lang="en-US" sz="2800" b="1" u="sng" dirty="0"/>
              <a:t>Conclusions</a:t>
            </a:r>
            <a:r>
              <a:rPr lang="en-US" sz="2800" dirty="0"/>
              <a:t>: Prednisone reduced incidence of TB IRIS, without increased risk of severe infections or cancers</a:t>
            </a:r>
          </a:p>
        </p:txBody>
      </p:sp>
      <p:sp>
        <p:nvSpPr>
          <p:cNvPr id="6" name="TextBox 5">
            <a:extLst>
              <a:ext uri="{FF2B5EF4-FFF2-40B4-BE49-F238E27FC236}">
                <a16:creationId xmlns="" xmlns:a16="http://schemas.microsoft.com/office/drawing/2014/main" id="{15FB2ECC-6CF0-A042-80CB-76C5F2B04D65}"/>
              </a:ext>
            </a:extLst>
          </p:cNvPr>
          <p:cNvSpPr txBox="1"/>
          <p:nvPr/>
        </p:nvSpPr>
        <p:spPr>
          <a:xfrm>
            <a:off x="914400" y="5688965"/>
            <a:ext cx="6553200" cy="400110"/>
          </a:xfrm>
          <a:prstGeom prst="rect">
            <a:avLst/>
          </a:prstGeom>
          <a:noFill/>
        </p:spPr>
        <p:txBody>
          <a:bodyPr wrap="square" rtlCol="0">
            <a:spAutoFit/>
          </a:bodyPr>
          <a:lstStyle/>
          <a:p>
            <a:r>
              <a:rPr lang="en-US" sz="2000" b="1" dirty="0" err="1"/>
              <a:t>Meintjes</a:t>
            </a:r>
            <a:r>
              <a:rPr lang="en-US" sz="2000" b="1" dirty="0"/>
              <a:t> G et al. N </a:t>
            </a:r>
            <a:r>
              <a:rPr lang="en-US" sz="2000" b="1" dirty="0" err="1"/>
              <a:t>Engl</a:t>
            </a:r>
            <a:r>
              <a:rPr lang="en-US" sz="2000" b="1" dirty="0"/>
              <a:t> J Med 2018; 379:1915-25</a:t>
            </a:r>
          </a:p>
        </p:txBody>
      </p:sp>
      <p:sp>
        <p:nvSpPr>
          <p:cNvPr id="4" name="Rectangle 3">
            <a:extLst>
              <a:ext uri="{FF2B5EF4-FFF2-40B4-BE49-F238E27FC236}">
                <a16:creationId xmlns="" xmlns:a16="http://schemas.microsoft.com/office/drawing/2014/main" id="{1A35DFF3-3E7E-4A09-BA28-3383A81A9E8D}"/>
              </a:ext>
            </a:extLst>
          </p:cNvPr>
          <p:cNvSpPr/>
          <p:nvPr/>
        </p:nvSpPr>
        <p:spPr>
          <a:xfrm>
            <a:off x="4013200" y="3577772"/>
            <a:ext cx="4106816" cy="5689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6A8D53E-2A31-4111-8AD2-97D27E5F0917}"/>
              </a:ext>
            </a:extLst>
          </p:cNvPr>
          <p:cNvSpPr/>
          <p:nvPr/>
        </p:nvSpPr>
        <p:spPr>
          <a:xfrm>
            <a:off x="8638176" y="3564709"/>
            <a:ext cx="2730863" cy="5689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4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5208"/>
          <a:stretch/>
        </p:blipFill>
        <p:spPr>
          <a:xfrm>
            <a:off x="2009880" y="136748"/>
            <a:ext cx="8309778" cy="1352418"/>
          </a:xfrm>
          <a:prstGeom prst="rect">
            <a:avLst/>
          </a:prstGeom>
        </p:spPr>
      </p:pic>
      <p:pic>
        <p:nvPicPr>
          <p:cNvPr id="3" name="Picture 2"/>
          <p:cNvPicPr>
            <a:picLocks noChangeAspect="1"/>
          </p:cNvPicPr>
          <p:nvPr/>
        </p:nvPicPr>
        <p:blipFill>
          <a:blip r:embed="rId4"/>
          <a:stretch>
            <a:fillRect/>
          </a:stretch>
        </p:blipFill>
        <p:spPr>
          <a:xfrm>
            <a:off x="1650794" y="1489166"/>
            <a:ext cx="8531327" cy="4552818"/>
          </a:xfrm>
          <a:prstGeom prst="rect">
            <a:avLst/>
          </a:prstGeom>
        </p:spPr>
      </p:pic>
    </p:spTree>
    <p:extLst>
      <p:ext uri="{BB962C8B-B14F-4D97-AF65-F5344CB8AC3E}">
        <p14:creationId xmlns:p14="http://schemas.microsoft.com/office/powerpoint/2010/main" val="9784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4BAC1-39D9-6043-919D-BECA309172AF}"/>
              </a:ext>
            </a:extLst>
          </p:cNvPr>
          <p:cNvSpPr>
            <a:spLocks noGrp="1"/>
          </p:cNvSpPr>
          <p:nvPr>
            <p:ph type="title"/>
          </p:nvPr>
        </p:nvSpPr>
        <p:spPr/>
        <p:txBody>
          <a:bodyPr/>
          <a:lstStyle/>
          <a:p>
            <a:r>
              <a:rPr lang="en-US" dirty="0"/>
              <a:t>Updates on TB Treatment</a:t>
            </a:r>
          </a:p>
        </p:txBody>
      </p:sp>
      <p:sp>
        <p:nvSpPr>
          <p:cNvPr id="3" name="Content Placeholder 2">
            <a:extLst>
              <a:ext uri="{FF2B5EF4-FFF2-40B4-BE49-F238E27FC236}">
                <a16:creationId xmlns="" xmlns:a16="http://schemas.microsoft.com/office/drawing/2014/main" id="{43BA574C-703B-1D47-A226-8740CD3A5FC1}"/>
              </a:ext>
            </a:extLst>
          </p:cNvPr>
          <p:cNvSpPr>
            <a:spLocks noGrp="1"/>
          </p:cNvSpPr>
          <p:nvPr>
            <p:ph idx="1"/>
          </p:nvPr>
        </p:nvSpPr>
        <p:spPr/>
        <p:txBody>
          <a:bodyPr/>
          <a:lstStyle/>
          <a:p>
            <a:pPr marL="0" indent="0">
              <a:buNone/>
            </a:pPr>
            <a:r>
              <a:rPr lang="en-US" dirty="0"/>
              <a:t>.</a:t>
            </a:r>
          </a:p>
        </p:txBody>
      </p:sp>
      <p:pic>
        <p:nvPicPr>
          <p:cNvPr id="4" name="Picture 3">
            <a:extLst>
              <a:ext uri="{FF2B5EF4-FFF2-40B4-BE49-F238E27FC236}">
                <a16:creationId xmlns="" xmlns:a16="http://schemas.microsoft.com/office/drawing/2014/main" id="{FA03EB44-FB0D-6A45-86F7-4C914AC778DE}"/>
              </a:ext>
            </a:extLst>
          </p:cNvPr>
          <p:cNvPicPr>
            <a:picLocks noChangeAspect="1"/>
          </p:cNvPicPr>
          <p:nvPr/>
        </p:nvPicPr>
        <p:blipFill>
          <a:blip r:embed="rId3"/>
          <a:stretch>
            <a:fillRect/>
          </a:stretch>
        </p:blipFill>
        <p:spPr>
          <a:xfrm>
            <a:off x="3392556" y="1600202"/>
            <a:ext cx="5406887" cy="3552129"/>
          </a:xfrm>
          <a:prstGeom prst="rect">
            <a:avLst/>
          </a:prstGeom>
        </p:spPr>
      </p:pic>
    </p:spTree>
    <p:extLst>
      <p:ext uri="{BB962C8B-B14F-4D97-AF65-F5344CB8AC3E}">
        <p14:creationId xmlns:p14="http://schemas.microsoft.com/office/powerpoint/2010/main" val="2773036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692331" y="152400"/>
            <a:ext cx="10737669" cy="1143000"/>
          </a:xfrm>
        </p:spPr>
        <p:txBody>
          <a:bodyPr>
            <a:normAutofit/>
          </a:bodyPr>
          <a:lstStyle/>
          <a:p>
            <a:r>
              <a:rPr lang="en-US" sz="4000" dirty="0" err="1"/>
              <a:t>EFV</a:t>
            </a:r>
            <a:r>
              <a:rPr lang="en-US" sz="4000" dirty="0"/>
              <a:t> vs </a:t>
            </a:r>
            <a:r>
              <a:rPr lang="en-US" sz="4000" dirty="0" err="1"/>
              <a:t>DTG</a:t>
            </a:r>
            <a:r>
              <a:rPr lang="en-US" sz="4000" dirty="0"/>
              <a:t> ART for HIV-TB Co-Treatment </a:t>
            </a:r>
          </a:p>
        </p:txBody>
      </p:sp>
      <p:sp>
        <p:nvSpPr>
          <p:cNvPr id="13" name="TextBox 12"/>
          <p:cNvSpPr txBox="1"/>
          <p:nvPr/>
        </p:nvSpPr>
        <p:spPr>
          <a:xfrm>
            <a:off x="7878871" y="6267919"/>
            <a:ext cx="3269293" cy="338554"/>
          </a:xfrm>
          <a:prstGeom prst="rect">
            <a:avLst/>
          </a:prstGeom>
          <a:noFill/>
        </p:spPr>
        <p:txBody>
          <a:bodyPr wrap="square" rtlCol="0">
            <a:spAutoFit/>
          </a:bodyPr>
          <a:lstStyle/>
          <a:p>
            <a:r>
              <a:rPr lang="en-US" sz="1600" dirty="0">
                <a:latin typeface="+mn-lt"/>
              </a:rPr>
              <a:t>Dooley K, et al. CROI 2018; </a:t>
            </a:r>
            <a:r>
              <a:rPr lang="en-US" sz="1600" dirty="0" err="1">
                <a:latin typeface="+mn-lt"/>
              </a:rPr>
              <a:t>Abstr</a:t>
            </a:r>
            <a:r>
              <a:rPr lang="en-US" sz="1600" dirty="0">
                <a:latin typeface="+mn-lt"/>
              </a:rPr>
              <a:t>. 33</a:t>
            </a:r>
          </a:p>
        </p:txBody>
      </p:sp>
      <p:sp>
        <p:nvSpPr>
          <p:cNvPr id="14" name="TextBox 13">
            <a:extLst>
              <a:ext uri="{FF2B5EF4-FFF2-40B4-BE49-F238E27FC236}">
                <a16:creationId xmlns="" xmlns:a16="http://schemas.microsoft.com/office/drawing/2014/main" id="{D3236A45-5BA3-9E4A-AB29-2F261CA06A69}"/>
              </a:ext>
            </a:extLst>
          </p:cNvPr>
          <p:cNvSpPr txBox="1"/>
          <p:nvPr/>
        </p:nvSpPr>
        <p:spPr>
          <a:xfrm>
            <a:off x="150312" y="6267919"/>
            <a:ext cx="4162818" cy="369332"/>
          </a:xfrm>
          <a:prstGeom prst="rect">
            <a:avLst/>
          </a:prstGeom>
          <a:noFill/>
        </p:spPr>
        <p:txBody>
          <a:bodyPr wrap="square" rtlCol="0">
            <a:spAutoFit/>
          </a:bodyPr>
          <a:lstStyle/>
          <a:p>
            <a:r>
              <a:rPr lang="en-US" dirty="0"/>
              <a:t>Slide courtesy of Constance Benson, MD</a:t>
            </a:r>
          </a:p>
        </p:txBody>
      </p:sp>
      <p:sp>
        <p:nvSpPr>
          <p:cNvPr id="16" name="TextBox 15"/>
          <p:cNvSpPr txBox="1"/>
          <p:nvPr/>
        </p:nvSpPr>
        <p:spPr>
          <a:xfrm>
            <a:off x="931314" y="1197350"/>
            <a:ext cx="10837268" cy="954107"/>
          </a:xfrm>
          <a:prstGeom prst="rect">
            <a:avLst/>
          </a:prstGeom>
          <a:noFill/>
        </p:spPr>
        <p:txBody>
          <a:bodyPr wrap="square" rtlCol="0">
            <a:spAutoFit/>
          </a:bodyPr>
          <a:lstStyle/>
          <a:p>
            <a:r>
              <a:rPr lang="en-US" sz="2800" b="1" dirty="0"/>
              <a:t>INSPIRING Study</a:t>
            </a:r>
            <a:r>
              <a:rPr lang="en-US" sz="2800" dirty="0"/>
              <a:t>: Phase 3b, randomized clinical trial in HIV-1 infected ART naïve adults with drug sensitive TB</a:t>
            </a:r>
          </a:p>
        </p:txBody>
      </p:sp>
      <p:grpSp>
        <p:nvGrpSpPr>
          <p:cNvPr id="4" name="Group 3">
            <a:extLst>
              <a:ext uri="{FF2B5EF4-FFF2-40B4-BE49-F238E27FC236}">
                <a16:creationId xmlns="" xmlns:a16="http://schemas.microsoft.com/office/drawing/2014/main" id="{FAB685E3-8F20-46D0-BEDE-9346B15FDBD5}"/>
              </a:ext>
            </a:extLst>
          </p:cNvPr>
          <p:cNvGrpSpPr/>
          <p:nvPr/>
        </p:nvGrpSpPr>
        <p:grpSpPr>
          <a:xfrm>
            <a:off x="762000" y="1090667"/>
            <a:ext cx="10498686" cy="4946577"/>
            <a:chOff x="762000" y="2340350"/>
            <a:chExt cx="11430000" cy="6046915"/>
          </a:xfrm>
        </p:grpSpPr>
        <p:sp>
          <p:nvSpPr>
            <p:cNvPr id="2" name="Rectangle 1">
              <a:extLst>
                <a:ext uri="{FF2B5EF4-FFF2-40B4-BE49-F238E27FC236}">
                  <a16:creationId xmlns="" xmlns:a16="http://schemas.microsoft.com/office/drawing/2014/main" id="{8CA54379-2CAB-4D5B-8462-182BFCB2E18A}"/>
                </a:ext>
              </a:extLst>
            </p:cNvPr>
            <p:cNvSpPr/>
            <p:nvPr/>
          </p:nvSpPr>
          <p:spPr>
            <a:xfrm>
              <a:off x="762000" y="2340350"/>
              <a:ext cx="11430000" cy="6046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r="1710" b="3278"/>
            <a:stretch/>
          </p:blipFill>
          <p:spPr>
            <a:xfrm>
              <a:off x="931314" y="2529685"/>
              <a:ext cx="11044612" cy="5668243"/>
            </a:xfrm>
            <a:prstGeom prst="rect">
              <a:avLst/>
            </a:prstGeom>
            <a:solidFill>
              <a:schemeClr val="bg1">
                <a:lumMod val="65000"/>
              </a:scheme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35435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44153"/>
            <a:ext cx="12192000" cy="1224137"/>
          </a:xfrm>
        </p:spPr>
        <p:txBody>
          <a:bodyPr>
            <a:noAutofit/>
          </a:bodyPr>
          <a:lstStyle/>
          <a:p>
            <a:r>
              <a:rPr lang="pt-PT" sz="3500" dirty="0" err="1">
                <a:latin typeface="+mj-lt"/>
              </a:rPr>
              <a:t>Virologic</a:t>
            </a:r>
            <a:r>
              <a:rPr lang="pt-PT" sz="3500" dirty="0">
                <a:latin typeface="+mj-lt"/>
              </a:rPr>
              <a:t> </a:t>
            </a:r>
            <a:r>
              <a:rPr lang="pt-PT" sz="3500" dirty="0" err="1">
                <a:latin typeface="+mj-lt"/>
              </a:rPr>
              <a:t>efficacy</a:t>
            </a:r>
            <a:r>
              <a:rPr lang="pt-PT" sz="3500" dirty="0">
                <a:latin typeface="+mj-lt"/>
              </a:rPr>
              <a:t> </a:t>
            </a:r>
            <a:r>
              <a:rPr lang="pt-PT" sz="3500" dirty="0" err="1">
                <a:latin typeface="+mj-lt"/>
              </a:rPr>
              <a:t>of</a:t>
            </a:r>
            <a:r>
              <a:rPr lang="pt-PT" sz="3500" dirty="0">
                <a:latin typeface="+mj-lt"/>
              </a:rPr>
              <a:t> </a:t>
            </a:r>
            <a:r>
              <a:rPr lang="pt-PT" sz="3500" dirty="0" err="1">
                <a:latin typeface="+mj-lt"/>
              </a:rPr>
              <a:t>raltegravir</a:t>
            </a:r>
            <a:r>
              <a:rPr lang="pt-PT" sz="3500" dirty="0">
                <a:latin typeface="+mj-lt"/>
              </a:rPr>
              <a:t> vs. efavirenz </a:t>
            </a:r>
            <a:r>
              <a:rPr lang="pt-PT" sz="3500" dirty="0" err="1">
                <a:latin typeface="+mj-lt"/>
              </a:rPr>
              <a:t>based</a:t>
            </a:r>
            <a:r>
              <a:rPr lang="pt-PT" sz="3500" dirty="0">
                <a:latin typeface="+mj-lt"/>
              </a:rPr>
              <a:t> </a:t>
            </a:r>
            <a:r>
              <a:rPr lang="pt-PT" sz="3500" dirty="0" err="1">
                <a:latin typeface="+mj-lt"/>
              </a:rPr>
              <a:t>antiretroviral</a:t>
            </a:r>
            <a:r>
              <a:rPr lang="pt-PT" sz="3500" dirty="0">
                <a:latin typeface="+mj-lt"/>
              </a:rPr>
              <a:t> </a:t>
            </a:r>
            <a:r>
              <a:rPr lang="pt-PT" sz="3500" dirty="0" err="1">
                <a:latin typeface="+mj-lt"/>
              </a:rPr>
              <a:t>treatment</a:t>
            </a:r>
            <a:r>
              <a:rPr lang="pt-PT" sz="3500" dirty="0">
                <a:latin typeface="+mj-lt"/>
              </a:rPr>
              <a:t> in HIV1-infected </a:t>
            </a:r>
            <a:r>
              <a:rPr lang="pt-PT" sz="3500" dirty="0" err="1">
                <a:latin typeface="+mj-lt"/>
              </a:rPr>
              <a:t>adults</a:t>
            </a:r>
            <a:r>
              <a:rPr lang="pt-PT" sz="3500" dirty="0">
                <a:latin typeface="+mj-lt"/>
              </a:rPr>
              <a:t> </a:t>
            </a:r>
            <a:r>
              <a:rPr lang="pt-PT" sz="3500" dirty="0" err="1">
                <a:latin typeface="+mj-lt"/>
              </a:rPr>
              <a:t>with</a:t>
            </a:r>
            <a:r>
              <a:rPr lang="pt-PT" sz="3500" dirty="0">
                <a:latin typeface="+mj-lt"/>
              </a:rPr>
              <a:t> </a:t>
            </a:r>
            <a:r>
              <a:rPr lang="pt-PT" sz="3500" dirty="0" err="1">
                <a:latin typeface="+mj-lt"/>
              </a:rPr>
              <a:t>tuberculosis</a:t>
            </a:r>
            <a:r>
              <a:rPr lang="pt-PT" sz="3500" dirty="0">
                <a:latin typeface="+mj-lt"/>
              </a:rPr>
              <a:t> </a:t>
            </a:r>
            <a:br>
              <a:rPr lang="pt-PT" sz="3500" dirty="0">
                <a:latin typeface="+mj-lt"/>
              </a:rPr>
            </a:br>
            <a:r>
              <a:rPr lang="pt-PT" sz="3100" dirty="0">
                <a:latin typeface="+mj-lt"/>
              </a:rPr>
              <a:t>W48 </a:t>
            </a:r>
            <a:r>
              <a:rPr lang="pt-PT" sz="3100" dirty="0" err="1">
                <a:latin typeface="+mj-lt"/>
              </a:rPr>
              <a:t>results</a:t>
            </a:r>
            <a:r>
              <a:rPr lang="pt-PT" sz="3100" dirty="0">
                <a:latin typeface="+mj-lt"/>
              </a:rPr>
              <a:t> </a:t>
            </a:r>
            <a:r>
              <a:rPr lang="pt-PT" sz="3100" dirty="0" err="1">
                <a:latin typeface="+mj-lt"/>
              </a:rPr>
              <a:t>of</a:t>
            </a:r>
            <a:r>
              <a:rPr lang="pt-PT" sz="3100" dirty="0">
                <a:latin typeface="+mj-lt"/>
              </a:rPr>
              <a:t> </a:t>
            </a:r>
            <a:r>
              <a:rPr lang="pt-PT" sz="3100" dirty="0" err="1">
                <a:latin typeface="+mj-lt"/>
              </a:rPr>
              <a:t>the</a:t>
            </a:r>
            <a:r>
              <a:rPr lang="pt-PT" sz="3100" dirty="0">
                <a:latin typeface="+mj-lt"/>
              </a:rPr>
              <a:t> ANRS 12300 </a:t>
            </a:r>
            <a:r>
              <a:rPr lang="pt-PT" sz="3100" dirty="0" err="1">
                <a:latin typeface="+mj-lt"/>
              </a:rPr>
              <a:t>Reflate</a:t>
            </a:r>
            <a:r>
              <a:rPr lang="pt-PT" sz="3100" dirty="0">
                <a:latin typeface="+mj-lt"/>
              </a:rPr>
              <a:t> TB2 trial</a:t>
            </a:r>
          </a:p>
        </p:txBody>
      </p:sp>
      <p:sp>
        <p:nvSpPr>
          <p:cNvPr id="4" name="Sous-titre 3"/>
          <p:cNvSpPr>
            <a:spLocks noGrp="1"/>
          </p:cNvSpPr>
          <p:nvPr>
            <p:ph type="subTitle" idx="1"/>
          </p:nvPr>
        </p:nvSpPr>
        <p:spPr>
          <a:xfrm>
            <a:off x="-240704" y="3813043"/>
            <a:ext cx="12673408" cy="827772"/>
          </a:xfrm>
        </p:spPr>
        <p:txBody>
          <a:bodyPr>
            <a:noAutofit/>
          </a:bodyPr>
          <a:lstStyle/>
          <a:p>
            <a:pPr>
              <a:lnSpc>
                <a:spcPct val="80000"/>
              </a:lnSpc>
            </a:pPr>
            <a:r>
              <a:rPr lang="pt-PT" sz="2100" u="sng" dirty="0">
                <a:solidFill>
                  <a:schemeClr val="tx1"/>
                </a:solidFill>
                <a:latin typeface="+mj-lt"/>
              </a:rPr>
              <a:t>N. De Castro</a:t>
            </a:r>
            <a:r>
              <a:rPr lang="pt-PT" sz="2100" u="sng" baseline="30000" dirty="0">
                <a:solidFill>
                  <a:schemeClr val="tx1"/>
                </a:solidFill>
                <a:latin typeface="+mj-lt"/>
              </a:rPr>
              <a:t>1</a:t>
            </a:r>
            <a:r>
              <a:rPr lang="pt-PT" sz="2100" dirty="0">
                <a:solidFill>
                  <a:schemeClr val="tx1"/>
                </a:solidFill>
                <a:latin typeface="+mj-lt"/>
              </a:rPr>
              <a:t>, O. Marcy</a:t>
            </a:r>
            <a:r>
              <a:rPr lang="pt-PT" sz="2100" baseline="30000" dirty="0">
                <a:solidFill>
                  <a:schemeClr val="tx1"/>
                </a:solidFill>
                <a:latin typeface="+mj-lt"/>
              </a:rPr>
              <a:t>2</a:t>
            </a:r>
            <a:r>
              <a:rPr lang="pt-PT" sz="2100" dirty="0">
                <a:solidFill>
                  <a:schemeClr val="tx1"/>
                </a:solidFill>
                <a:latin typeface="+mj-lt"/>
              </a:rPr>
              <a:t>, C. Chazallon</a:t>
            </a:r>
            <a:r>
              <a:rPr lang="pt-PT" sz="2100" baseline="30000" dirty="0">
                <a:solidFill>
                  <a:schemeClr val="tx1"/>
                </a:solidFill>
              </a:rPr>
              <a:t>2</a:t>
            </a:r>
            <a:r>
              <a:rPr lang="pt-PT" sz="2100" dirty="0">
                <a:solidFill>
                  <a:schemeClr val="tx1"/>
                </a:solidFill>
                <a:latin typeface="+mj-lt"/>
              </a:rPr>
              <a:t>, E. Messou</a:t>
            </a:r>
            <a:r>
              <a:rPr lang="pt-PT" sz="2100" baseline="30000" dirty="0">
                <a:solidFill>
                  <a:schemeClr val="tx1"/>
                </a:solidFill>
              </a:rPr>
              <a:t>3</a:t>
            </a:r>
            <a:r>
              <a:rPr lang="pt-PT" sz="2100" dirty="0">
                <a:solidFill>
                  <a:schemeClr val="tx1"/>
                </a:solidFill>
                <a:latin typeface="+mj-lt"/>
              </a:rPr>
              <a:t>, S. Eholie</a:t>
            </a:r>
            <a:r>
              <a:rPr lang="pt-PT" sz="2100" baseline="30000" dirty="0">
                <a:solidFill>
                  <a:schemeClr val="tx1"/>
                </a:solidFill>
              </a:rPr>
              <a:t>4</a:t>
            </a:r>
            <a:r>
              <a:rPr lang="pt-PT" sz="2100" dirty="0">
                <a:solidFill>
                  <a:schemeClr val="tx1"/>
                </a:solidFill>
                <a:latin typeface="+mj-lt"/>
              </a:rPr>
              <a:t>, N. Bhatt</a:t>
            </a:r>
            <a:r>
              <a:rPr lang="pt-PT" sz="2100" baseline="30000" dirty="0">
                <a:solidFill>
                  <a:schemeClr val="tx1"/>
                </a:solidFill>
              </a:rPr>
              <a:t>5</a:t>
            </a:r>
            <a:r>
              <a:rPr lang="pt-PT" sz="2100" dirty="0">
                <a:solidFill>
                  <a:schemeClr val="tx1"/>
                </a:solidFill>
                <a:latin typeface="+mj-lt"/>
              </a:rPr>
              <a:t>, C. Khosa</a:t>
            </a:r>
            <a:r>
              <a:rPr lang="pt-PT" sz="2100" baseline="30000" dirty="0">
                <a:solidFill>
                  <a:schemeClr val="tx1"/>
                </a:solidFill>
              </a:rPr>
              <a:t>5</a:t>
            </a:r>
            <a:r>
              <a:rPr lang="pt-PT" sz="2100" dirty="0">
                <a:solidFill>
                  <a:schemeClr val="tx1"/>
                </a:solidFill>
                <a:latin typeface="+mj-lt"/>
              </a:rPr>
              <a:t>, D. Laureillard</a:t>
            </a:r>
            <a:r>
              <a:rPr lang="pt-PT" sz="2100" baseline="30000" dirty="0">
                <a:solidFill>
                  <a:schemeClr val="tx1"/>
                </a:solidFill>
              </a:rPr>
              <a:t>6</a:t>
            </a:r>
            <a:r>
              <a:rPr lang="pt-PT" sz="2100" dirty="0">
                <a:solidFill>
                  <a:schemeClr val="tx1"/>
                </a:solidFill>
                <a:latin typeface="+mj-lt"/>
              </a:rPr>
              <a:t>, </a:t>
            </a:r>
          </a:p>
          <a:p>
            <a:pPr>
              <a:lnSpc>
                <a:spcPct val="80000"/>
              </a:lnSpc>
            </a:pPr>
            <a:r>
              <a:rPr lang="pt-PT" sz="2100" dirty="0">
                <a:solidFill>
                  <a:schemeClr val="tx1"/>
                </a:solidFill>
                <a:latin typeface="+mj-lt"/>
              </a:rPr>
              <a:t>G. Do Chau</a:t>
            </a:r>
            <a:r>
              <a:rPr lang="pt-PT" sz="2100" baseline="30000" dirty="0">
                <a:solidFill>
                  <a:schemeClr val="tx1"/>
                </a:solidFill>
              </a:rPr>
              <a:t>7</a:t>
            </a:r>
            <a:r>
              <a:rPr lang="pt-PT" sz="2100" dirty="0">
                <a:solidFill>
                  <a:schemeClr val="tx1"/>
                </a:solidFill>
                <a:latin typeface="+mj-lt"/>
              </a:rPr>
              <a:t>, V. Veloso</a:t>
            </a:r>
            <a:r>
              <a:rPr lang="pt-PT" sz="2100" baseline="30000" dirty="0">
                <a:solidFill>
                  <a:schemeClr val="tx1"/>
                </a:solidFill>
              </a:rPr>
              <a:t>8</a:t>
            </a:r>
            <a:r>
              <a:rPr lang="pt-PT" sz="2100" dirty="0">
                <a:solidFill>
                  <a:schemeClr val="tx1"/>
                </a:solidFill>
                <a:latin typeface="+mj-lt"/>
              </a:rPr>
              <a:t>, C. Delaugerre</a:t>
            </a:r>
            <a:r>
              <a:rPr lang="pt-PT" sz="2100" baseline="30000" dirty="0">
                <a:solidFill>
                  <a:schemeClr val="tx1"/>
                </a:solidFill>
              </a:rPr>
              <a:t>1,9</a:t>
            </a:r>
            <a:r>
              <a:rPr lang="pt-PT" sz="2100" dirty="0">
                <a:solidFill>
                  <a:schemeClr val="tx1"/>
                </a:solidFill>
                <a:latin typeface="+mj-lt"/>
              </a:rPr>
              <a:t>, X. Anglaret</a:t>
            </a:r>
            <a:r>
              <a:rPr lang="pt-PT" sz="2100" baseline="30000" dirty="0">
                <a:solidFill>
                  <a:schemeClr val="tx1"/>
                </a:solidFill>
              </a:rPr>
              <a:t>2</a:t>
            </a:r>
            <a:r>
              <a:rPr lang="pt-PT" sz="2100" dirty="0">
                <a:solidFill>
                  <a:schemeClr val="tx1"/>
                </a:solidFill>
                <a:latin typeface="+mj-lt"/>
              </a:rPr>
              <a:t>, JM. Molina</a:t>
            </a:r>
            <a:r>
              <a:rPr lang="pt-PT" sz="2100" baseline="30000" dirty="0">
                <a:solidFill>
                  <a:schemeClr val="tx1"/>
                </a:solidFill>
              </a:rPr>
              <a:t>1,9</a:t>
            </a:r>
            <a:r>
              <a:rPr lang="pt-PT" sz="2100" dirty="0">
                <a:solidFill>
                  <a:schemeClr val="tx1"/>
                </a:solidFill>
                <a:latin typeface="+mj-lt"/>
              </a:rPr>
              <a:t>, B. Grinsztejn</a:t>
            </a:r>
            <a:r>
              <a:rPr lang="pt-PT" sz="2100" baseline="30000" dirty="0">
                <a:solidFill>
                  <a:schemeClr val="tx1"/>
                </a:solidFill>
              </a:rPr>
              <a:t>8</a:t>
            </a:r>
            <a:r>
              <a:rPr lang="pt-PT" sz="2100" dirty="0">
                <a:solidFill>
                  <a:schemeClr val="tx1"/>
                </a:solidFill>
                <a:latin typeface="+mj-lt"/>
              </a:rPr>
              <a:t> </a:t>
            </a:r>
          </a:p>
          <a:p>
            <a:pPr>
              <a:lnSpc>
                <a:spcPct val="80000"/>
              </a:lnSpc>
            </a:pPr>
            <a:r>
              <a:rPr lang="pt-PT" sz="2100" dirty="0">
                <a:solidFill>
                  <a:schemeClr val="tx1"/>
                </a:solidFill>
                <a:latin typeface="+mj-lt"/>
              </a:rPr>
              <a:t>for </a:t>
            </a:r>
            <a:r>
              <a:rPr lang="pt-PT" sz="2100" dirty="0" err="1">
                <a:solidFill>
                  <a:schemeClr val="tx1"/>
                </a:solidFill>
                <a:latin typeface="+mj-lt"/>
              </a:rPr>
              <a:t>the</a:t>
            </a:r>
            <a:r>
              <a:rPr lang="pt-PT" sz="2100" dirty="0">
                <a:solidFill>
                  <a:schemeClr val="tx1"/>
                </a:solidFill>
                <a:latin typeface="+mj-lt"/>
              </a:rPr>
              <a:t> ANRS 12300 </a:t>
            </a:r>
            <a:r>
              <a:rPr lang="pt-PT" sz="2100" dirty="0" err="1">
                <a:solidFill>
                  <a:schemeClr val="tx1"/>
                </a:solidFill>
                <a:latin typeface="+mj-lt"/>
              </a:rPr>
              <a:t>Reflate</a:t>
            </a:r>
            <a:r>
              <a:rPr lang="pt-PT" sz="2100" dirty="0">
                <a:solidFill>
                  <a:schemeClr val="tx1"/>
                </a:solidFill>
                <a:latin typeface="+mj-lt"/>
              </a:rPr>
              <a:t> TB2 </a:t>
            </a:r>
            <a:r>
              <a:rPr lang="pt-PT" sz="2100" dirty="0" err="1">
                <a:solidFill>
                  <a:schemeClr val="tx1"/>
                </a:solidFill>
                <a:latin typeface="+mj-lt"/>
              </a:rPr>
              <a:t>study</a:t>
            </a:r>
            <a:r>
              <a:rPr lang="pt-PT" sz="2100" dirty="0">
                <a:solidFill>
                  <a:schemeClr val="tx1"/>
                </a:solidFill>
                <a:latin typeface="+mj-lt"/>
              </a:rPr>
              <a:t> </a:t>
            </a:r>
            <a:r>
              <a:rPr lang="pt-PT" sz="2100" dirty="0" err="1">
                <a:solidFill>
                  <a:schemeClr val="tx1"/>
                </a:solidFill>
                <a:latin typeface="+mj-lt"/>
              </a:rPr>
              <a:t>group</a:t>
            </a:r>
            <a:endParaRPr lang="pt-PT" sz="2100" dirty="0">
              <a:solidFill>
                <a:schemeClr val="tx1"/>
              </a:solidFill>
              <a:latin typeface="+mj-lt"/>
            </a:endParaRPr>
          </a:p>
        </p:txBody>
      </p:sp>
      <p:sp>
        <p:nvSpPr>
          <p:cNvPr id="5" name="Text Box 17"/>
          <p:cNvSpPr txBox="1">
            <a:spLocks noChangeArrowheads="1"/>
          </p:cNvSpPr>
          <p:nvPr/>
        </p:nvSpPr>
        <p:spPr bwMode="auto">
          <a:xfrm>
            <a:off x="623392" y="4974870"/>
            <a:ext cx="10945216" cy="861770"/>
          </a:xfrm>
          <a:prstGeom prst="rect">
            <a:avLst/>
          </a:prstGeom>
          <a:noFill/>
          <a:ln w="9525">
            <a:noFill/>
            <a:miter lim="800000"/>
            <a:headEnd/>
            <a:tailEnd/>
          </a:ln>
        </p:spPr>
        <p:txBody>
          <a:bodyPr wrap="square" lIns="121917" tIns="60958" rIns="121917" bIns="60958">
            <a:prstTxWarp prst="textNoShape">
              <a:avLst/>
            </a:prstTxWarp>
            <a:spAutoFit/>
          </a:bodyPr>
          <a:lstStyle/>
          <a:p>
            <a:pPr algn="just">
              <a:lnSpc>
                <a:spcPct val="80000"/>
              </a:lnSpc>
            </a:pPr>
            <a:r>
              <a:rPr lang="en-GB" sz="1500" baseline="30000" dirty="0"/>
              <a:t>1</a:t>
            </a:r>
            <a:r>
              <a:rPr lang="en-GB" sz="1500" dirty="0"/>
              <a:t> AP-HP-</a:t>
            </a:r>
            <a:r>
              <a:rPr lang="en-GB" sz="1500" dirty="0" err="1"/>
              <a:t>Hôpital</a:t>
            </a:r>
            <a:r>
              <a:rPr lang="en-GB" sz="1500" dirty="0"/>
              <a:t> Saint-Louis, Paris, France, </a:t>
            </a:r>
            <a:r>
              <a:rPr lang="en-GB" sz="1500" baseline="30000" dirty="0"/>
              <a:t>2</a:t>
            </a:r>
            <a:r>
              <a:rPr lang="en-GB" sz="1500" dirty="0"/>
              <a:t>University of Bordeaux, Bordeaux Population Health Centre </a:t>
            </a:r>
            <a:r>
              <a:rPr lang="en-GB" sz="1500" dirty="0" err="1"/>
              <a:t>Inserm</a:t>
            </a:r>
            <a:r>
              <a:rPr lang="en-GB" sz="1500" dirty="0"/>
              <a:t> U1219, Bordeaux, France, </a:t>
            </a:r>
            <a:r>
              <a:rPr lang="en-GB" sz="1500" baseline="30000" dirty="0"/>
              <a:t>3</a:t>
            </a:r>
            <a:r>
              <a:rPr lang="en-GB" sz="1500" dirty="0"/>
              <a:t>CEPREF, Abidjan, Cote D'Ivoire, </a:t>
            </a:r>
            <a:r>
              <a:rPr lang="en-GB" sz="1500" baseline="30000" dirty="0"/>
              <a:t>4</a:t>
            </a:r>
            <a:r>
              <a:rPr lang="en-GB" sz="1500" dirty="0"/>
              <a:t>SMIT, Abidjan, Cote D'Ivoire,</a:t>
            </a:r>
            <a:r>
              <a:rPr lang="pt-BR" sz="1500" dirty="0"/>
              <a:t> </a:t>
            </a:r>
            <a:r>
              <a:rPr lang="en-GB" sz="1500" baseline="30000" dirty="0"/>
              <a:t>5</a:t>
            </a:r>
            <a:r>
              <a:rPr lang="pt-BR" sz="1500" dirty="0"/>
              <a:t>Instituto Nacional de Saúde, Maracuene, Mozambique, </a:t>
            </a:r>
            <a:r>
              <a:rPr lang="en-GB" sz="1500" baseline="30000" dirty="0"/>
              <a:t>6</a:t>
            </a:r>
            <a:r>
              <a:rPr lang="fr-FR" sz="1500" dirty="0"/>
              <a:t>CHU de Nîmes, Nîmes, France, </a:t>
            </a:r>
            <a:r>
              <a:rPr lang="en-GB" sz="1500" baseline="30000" dirty="0"/>
              <a:t>7</a:t>
            </a:r>
            <a:r>
              <a:rPr lang="en-US" sz="1500" dirty="0"/>
              <a:t>Pham Ngoc Thach Hospital, Ho Chi Minh City, Vietnam, </a:t>
            </a:r>
            <a:r>
              <a:rPr lang="en-GB" sz="1500" baseline="30000" dirty="0"/>
              <a:t>8</a:t>
            </a:r>
            <a:r>
              <a:rPr lang="en-GB" sz="1500" dirty="0"/>
              <a:t>Laboratory of Clinical Research on STD/AIDS, IPEC, </a:t>
            </a:r>
            <a:r>
              <a:rPr lang="en-GB" sz="1500" dirty="0" err="1"/>
              <a:t>Fiocruz</a:t>
            </a:r>
            <a:r>
              <a:rPr lang="en-GB" sz="1500" dirty="0"/>
              <a:t>, Rio de Janeiro, Brazil, </a:t>
            </a:r>
            <a:r>
              <a:rPr lang="en-GB" sz="1500" baseline="30000" dirty="0"/>
              <a:t>9</a:t>
            </a:r>
            <a:r>
              <a:rPr lang="en-GB" sz="1500" dirty="0"/>
              <a:t>Université de Paris </a:t>
            </a:r>
          </a:p>
        </p:txBody>
      </p:sp>
      <p:sp>
        <p:nvSpPr>
          <p:cNvPr id="7" name="ZoneTexte 6"/>
          <p:cNvSpPr txBox="1"/>
          <p:nvPr/>
        </p:nvSpPr>
        <p:spPr>
          <a:xfrm>
            <a:off x="6096001" y="5783003"/>
            <a:ext cx="5922308" cy="353939"/>
          </a:xfrm>
          <a:prstGeom prst="rect">
            <a:avLst/>
          </a:prstGeom>
          <a:noFill/>
        </p:spPr>
        <p:txBody>
          <a:bodyPr wrap="square" lIns="121917" tIns="60958" rIns="121917" bIns="60958" rtlCol="0">
            <a:spAutoFit/>
          </a:bodyPr>
          <a:lstStyle/>
          <a:p>
            <a:r>
              <a:rPr lang="fr-FR" sz="1500" b="1" dirty="0"/>
              <a:t>De Castro et al. 10th IAS </a:t>
            </a:r>
            <a:r>
              <a:rPr lang="fr-FR" sz="1500" b="1" dirty="0" err="1"/>
              <a:t>conference</a:t>
            </a:r>
            <a:r>
              <a:rPr lang="fr-FR" sz="1500" b="1" dirty="0"/>
              <a:t>. Mexico. Slides MOAB0101</a:t>
            </a:r>
          </a:p>
        </p:txBody>
      </p:sp>
    </p:spTree>
    <p:extLst>
      <p:ext uri="{BB962C8B-B14F-4D97-AF65-F5344CB8AC3E}">
        <p14:creationId xmlns:p14="http://schemas.microsoft.com/office/powerpoint/2010/main" val="649160685"/>
      </p:ext>
    </p:extLst>
  </p:cSld>
  <p:clrMapOvr>
    <a:masterClrMapping/>
  </p:clrMapOvr>
  <mc:AlternateContent xmlns:mc="http://schemas.openxmlformats.org/markup-compatibility/2006" xmlns:p14="http://schemas.microsoft.com/office/powerpoint/2010/main">
    <mc:Choice Requires="p14">
      <p:transition spd="slow" p14:dur="2000" advTm="2472"/>
    </mc:Choice>
    <mc:Fallback xmlns="">
      <p:transition spd="slow" advTm="247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27381" y="-99392"/>
            <a:ext cx="10972800" cy="1143000"/>
          </a:xfrm>
        </p:spPr>
        <p:txBody>
          <a:bodyPr>
            <a:normAutofit fontScale="90000"/>
          </a:bodyPr>
          <a:lstStyle/>
          <a:p>
            <a:pPr algn="l"/>
            <a:r>
              <a:rPr lang="pt-PT" sz="4300" dirty="0">
                <a:latin typeface="+mj-lt"/>
              </a:rPr>
              <a:t>HIV RNA&lt;50 copies/</a:t>
            </a:r>
            <a:r>
              <a:rPr lang="pt-PT" sz="4300" dirty="0" err="1">
                <a:latin typeface="+mj-lt"/>
              </a:rPr>
              <a:t>mL</a:t>
            </a:r>
            <a:r>
              <a:rPr lang="pt-PT" sz="4300" dirty="0">
                <a:latin typeface="+mj-lt"/>
              </a:rPr>
              <a:t> </a:t>
            </a:r>
            <a:r>
              <a:rPr lang="pt-PT" sz="4300" dirty="0" err="1">
                <a:latin typeface="+mj-lt"/>
              </a:rPr>
              <a:t>under</a:t>
            </a:r>
            <a:r>
              <a:rPr lang="pt-PT" sz="4300" dirty="0">
                <a:latin typeface="+mj-lt"/>
              </a:rPr>
              <a:t> </a:t>
            </a:r>
            <a:r>
              <a:rPr lang="pt-PT" sz="4300" dirty="0" err="1">
                <a:latin typeface="+mj-lt"/>
              </a:rPr>
              <a:t>allocated</a:t>
            </a:r>
            <a:r>
              <a:rPr lang="pt-PT" sz="4300" dirty="0">
                <a:latin typeface="+mj-lt"/>
              </a:rPr>
              <a:t> </a:t>
            </a:r>
            <a:r>
              <a:rPr lang="pt-PT" sz="4300" dirty="0" err="1">
                <a:latin typeface="+mj-lt"/>
              </a:rPr>
              <a:t>therapy</a:t>
            </a:r>
            <a:r>
              <a:rPr lang="pt-PT" sz="4300" dirty="0">
                <a:latin typeface="+mj-lt"/>
              </a:rPr>
              <a:t> - ITT</a:t>
            </a:r>
          </a:p>
        </p:txBody>
      </p:sp>
      <p:sp>
        <p:nvSpPr>
          <p:cNvPr id="9" name="ZoneTexte 8"/>
          <p:cNvSpPr txBox="1"/>
          <p:nvPr/>
        </p:nvSpPr>
        <p:spPr>
          <a:xfrm>
            <a:off x="4974226" y="6405331"/>
            <a:ext cx="5922308" cy="353939"/>
          </a:xfrm>
          <a:prstGeom prst="rect">
            <a:avLst/>
          </a:prstGeom>
          <a:noFill/>
        </p:spPr>
        <p:txBody>
          <a:bodyPr wrap="square" lIns="121917" tIns="60958" rIns="121917" bIns="60958" rtlCol="0">
            <a:spAutoFit/>
          </a:bodyPr>
          <a:lstStyle/>
          <a:p>
            <a:r>
              <a:rPr lang="fr-FR" sz="1500" b="1" dirty="0"/>
              <a:t>De Castro et al. 10th IAS </a:t>
            </a:r>
            <a:r>
              <a:rPr lang="fr-FR" sz="1500" b="1" dirty="0" err="1"/>
              <a:t>conference</a:t>
            </a:r>
            <a:r>
              <a:rPr lang="fr-FR" sz="1500" b="1" dirty="0"/>
              <a:t>. Mexico. Slides MOAB0101</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5607" b="2814"/>
          <a:stretch/>
        </p:blipFill>
        <p:spPr>
          <a:xfrm>
            <a:off x="911424" y="979664"/>
            <a:ext cx="9505056" cy="5222019"/>
          </a:xfrm>
          <a:prstGeom prst="rect">
            <a:avLst/>
          </a:prstGeom>
        </p:spPr>
      </p:pic>
      <p:sp>
        <p:nvSpPr>
          <p:cNvPr id="6" name="Espace réservé du numéro de diapositive 11"/>
          <p:cNvSpPr txBox="1">
            <a:spLocks/>
          </p:cNvSpPr>
          <p:nvPr/>
        </p:nvSpPr>
        <p:spPr>
          <a:xfrm>
            <a:off x="9347200" y="6245225"/>
            <a:ext cx="2844800" cy="476251"/>
          </a:xfrm>
          <a:prstGeom prst="rect">
            <a:avLst/>
          </a:prstGeom>
        </p:spPr>
        <p:txBody>
          <a:bodyPr vert="horz" lIns="121917" tIns="60958" rIns="121917" bIns="60958" rtlCol="0" anchor="ctr"/>
          <a:lstStyle>
            <a:defPPr>
              <a:defRPr lang="fr-FR"/>
            </a:defPPr>
            <a:lvl1pPr algn="r" rtl="0" fontAlgn="base">
              <a:spcBef>
                <a:spcPct val="0"/>
              </a:spcBef>
              <a:spcAft>
                <a:spcPct val="0"/>
              </a:spcAft>
              <a:defRPr sz="1200" kern="1200">
                <a:solidFill>
                  <a:schemeClr val="tx1">
                    <a:tint val="75000"/>
                  </a:schemeClr>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a:lstStyle>
          <a:p>
            <a:r>
              <a:rPr lang="fr-FR" dirty="0"/>
              <a:t>10</a:t>
            </a:r>
          </a:p>
        </p:txBody>
      </p:sp>
      <p:sp>
        <p:nvSpPr>
          <p:cNvPr id="11" name="Flèche vers le bas 10"/>
          <p:cNvSpPr/>
          <p:nvPr/>
        </p:nvSpPr>
        <p:spPr>
          <a:xfrm>
            <a:off x="6288021" y="3078408"/>
            <a:ext cx="288032" cy="67207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fr-FR"/>
          </a:p>
        </p:txBody>
      </p:sp>
      <p:sp>
        <p:nvSpPr>
          <p:cNvPr id="12" name="ZoneTexte 11"/>
          <p:cNvSpPr txBox="1"/>
          <p:nvPr/>
        </p:nvSpPr>
        <p:spPr>
          <a:xfrm>
            <a:off x="4594672" y="3806467"/>
            <a:ext cx="3997605" cy="779700"/>
          </a:xfrm>
          <a:prstGeom prst="rect">
            <a:avLst/>
          </a:prstGeom>
          <a:noFill/>
          <a:ln w="38100">
            <a:solidFill>
              <a:srgbClr val="FF0000"/>
            </a:solidFill>
          </a:ln>
        </p:spPr>
        <p:txBody>
          <a:bodyPr wrap="square" lIns="121917" tIns="60958" rIns="121917" bIns="60958" rtlCol="0">
            <a:spAutoFit/>
          </a:bodyPr>
          <a:lstStyle/>
          <a:p>
            <a:r>
              <a:rPr lang="fr-FR" sz="2100" dirty="0">
                <a:solidFill>
                  <a:srgbClr val="0065B0"/>
                </a:solidFill>
              </a:rPr>
              <a:t>EFV 57.3% (95% IC 50.8-63.7)</a:t>
            </a:r>
          </a:p>
          <a:p>
            <a:r>
              <a:rPr lang="fr-FR" sz="2100" dirty="0">
                <a:solidFill>
                  <a:srgbClr val="FF69DF"/>
                </a:solidFill>
              </a:rPr>
              <a:t>RAL 57.9% (95% IC 51.5-64.3)</a:t>
            </a:r>
          </a:p>
        </p:txBody>
      </p:sp>
      <p:sp>
        <p:nvSpPr>
          <p:cNvPr id="13" name="Ellipse 12"/>
          <p:cNvSpPr/>
          <p:nvPr/>
        </p:nvSpPr>
        <p:spPr>
          <a:xfrm>
            <a:off x="5903979" y="1796819"/>
            <a:ext cx="1056117" cy="12481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fr-FR"/>
          </a:p>
        </p:txBody>
      </p:sp>
      <p:sp>
        <p:nvSpPr>
          <p:cNvPr id="2" name="TextBox 1">
            <a:extLst>
              <a:ext uri="{FF2B5EF4-FFF2-40B4-BE49-F238E27FC236}">
                <a16:creationId xmlns:a16="http://schemas.microsoft.com/office/drawing/2014/main" xmlns="" id="{BBB9A64C-9FEB-5E4E-AB7D-BD61EB768BE9}"/>
              </a:ext>
            </a:extLst>
          </p:cNvPr>
          <p:cNvSpPr txBox="1"/>
          <p:nvPr/>
        </p:nvSpPr>
        <p:spPr>
          <a:xfrm>
            <a:off x="2111557" y="1044011"/>
            <a:ext cx="3552395" cy="1292658"/>
          </a:xfrm>
          <a:prstGeom prst="rect">
            <a:avLst/>
          </a:prstGeom>
          <a:noFill/>
          <a:ln cmpd="sng">
            <a:solidFill>
              <a:srgbClr val="FF0000"/>
            </a:solidFill>
          </a:ln>
        </p:spPr>
        <p:txBody>
          <a:bodyPr wrap="square" lIns="121917" tIns="60958" rIns="121917" bIns="60958" rtlCol="0">
            <a:spAutoFit/>
          </a:bodyPr>
          <a:lstStyle/>
          <a:p>
            <a:r>
              <a:rPr lang="en-US" sz="1900" dirty="0"/>
              <a:t>Viral suppression rates similar at completion of TB treatment (W24), but at W48, RAL not demonstrated to be non-inferior</a:t>
            </a:r>
          </a:p>
        </p:txBody>
      </p:sp>
    </p:spTree>
    <p:extLst>
      <p:ext uri="{BB962C8B-B14F-4D97-AF65-F5344CB8AC3E}">
        <p14:creationId xmlns:p14="http://schemas.microsoft.com/office/powerpoint/2010/main" val="33130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Updates in the Management of Drug-Susceptible TB in People Living with HIV</a:t>
            </a:r>
          </a:p>
        </p:txBody>
      </p:sp>
      <p:sp>
        <p:nvSpPr>
          <p:cNvPr id="3" name="Subtitle 2"/>
          <p:cNvSpPr>
            <a:spLocks noGrp="1"/>
          </p:cNvSpPr>
          <p:nvPr>
            <p:ph type="subTitle" idx="1"/>
          </p:nvPr>
        </p:nvSpPr>
        <p:spPr>
          <a:xfrm>
            <a:off x="1828800" y="3886200"/>
            <a:ext cx="8534400" cy="543143"/>
          </a:xfrm>
        </p:spPr>
        <p:txBody>
          <a:bodyPr>
            <a:noAutofit/>
          </a:bodyPr>
          <a:lstStyle/>
          <a:p>
            <a:r>
              <a:rPr lang="en-US" sz="3600" dirty="0"/>
              <a:t>Patrice Severe, MD, MPH</a:t>
            </a:r>
          </a:p>
          <a:p>
            <a:r>
              <a:rPr lang="en-US" sz="3600" dirty="0"/>
              <a:t>Les </a:t>
            </a:r>
            <a:r>
              <a:rPr lang="en-US" sz="3600" dirty="0" err="1"/>
              <a:t>Centres</a:t>
            </a:r>
            <a:r>
              <a:rPr lang="en-US" sz="3600" dirty="0"/>
              <a:t> GHESKIO </a:t>
            </a:r>
          </a:p>
          <a:p>
            <a:r>
              <a:rPr lang="en-US" sz="3600" dirty="0"/>
              <a:t>Port-au-Prince, Haiti</a:t>
            </a: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Priority: Develop New Regimens to Shorten TB Treatment Duration</a:t>
            </a:r>
          </a:p>
        </p:txBody>
      </p:sp>
      <p:pic>
        <p:nvPicPr>
          <p:cNvPr id="6" name="Content Placeholder 5">
            <a:extLst>
              <a:ext uri="{FF2B5EF4-FFF2-40B4-BE49-F238E27FC236}">
                <a16:creationId xmlns="" xmlns:a16="http://schemas.microsoft.com/office/drawing/2014/main" id="{3CDEEF9C-BF98-0A48-8C26-C5FD67E451CC}"/>
              </a:ext>
            </a:extLst>
          </p:cNvPr>
          <p:cNvPicPr>
            <a:picLocks noGrp="1" noChangeAspect="1"/>
          </p:cNvPicPr>
          <p:nvPr>
            <p:ph idx="1"/>
          </p:nvPr>
        </p:nvPicPr>
        <p:blipFill>
          <a:blip r:embed="rId3"/>
          <a:stretch>
            <a:fillRect/>
          </a:stretch>
        </p:blipFill>
        <p:spPr>
          <a:xfrm>
            <a:off x="1469036" y="1678897"/>
            <a:ext cx="8674535" cy="4314073"/>
          </a:xfrm>
          <a:prstGeom prst="rect">
            <a:avLst/>
          </a:prstGeom>
        </p:spPr>
      </p:pic>
    </p:spTree>
    <p:extLst>
      <p:ext uri="{BB962C8B-B14F-4D97-AF65-F5344CB8AC3E}">
        <p14:creationId xmlns:p14="http://schemas.microsoft.com/office/powerpoint/2010/main" val="641001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4BAC1-39D9-6043-919D-BECA309172AF}"/>
              </a:ext>
            </a:extLst>
          </p:cNvPr>
          <p:cNvSpPr>
            <a:spLocks noGrp="1"/>
          </p:cNvSpPr>
          <p:nvPr>
            <p:ph type="title"/>
          </p:nvPr>
        </p:nvSpPr>
        <p:spPr/>
        <p:txBody>
          <a:bodyPr/>
          <a:lstStyle/>
          <a:p>
            <a:r>
              <a:rPr lang="en-US" dirty="0"/>
              <a:t>Updates in TB Vaccines</a:t>
            </a:r>
          </a:p>
        </p:txBody>
      </p:sp>
      <p:sp>
        <p:nvSpPr>
          <p:cNvPr id="3" name="Content Placeholder 2">
            <a:extLst>
              <a:ext uri="{FF2B5EF4-FFF2-40B4-BE49-F238E27FC236}">
                <a16:creationId xmlns="" xmlns:a16="http://schemas.microsoft.com/office/drawing/2014/main" id="{43BA574C-703B-1D47-A226-8740CD3A5FC1}"/>
              </a:ext>
            </a:extLst>
          </p:cNvPr>
          <p:cNvSpPr>
            <a:spLocks noGrp="1"/>
          </p:cNvSpPr>
          <p:nvPr>
            <p:ph idx="1"/>
          </p:nvPr>
        </p:nvSpPr>
        <p:spPr/>
        <p:txBody>
          <a:bodyPr/>
          <a:lstStyle/>
          <a:p>
            <a:pPr marL="0" indent="0">
              <a:buNone/>
            </a:pPr>
            <a:r>
              <a:rPr lang="en-US" dirty="0"/>
              <a:t>.</a:t>
            </a:r>
          </a:p>
        </p:txBody>
      </p:sp>
      <p:pic>
        <p:nvPicPr>
          <p:cNvPr id="4" name="Picture 3">
            <a:extLst>
              <a:ext uri="{FF2B5EF4-FFF2-40B4-BE49-F238E27FC236}">
                <a16:creationId xmlns="" xmlns:a16="http://schemas.microsoft.com/office/drawing/2014/main" id="{FA03EB44-FB0D-6A45-86F7-4C914AC778DE}"/>
              </a:ext>
            </a:extLst>
          </p:cNvPr>
          <p:cNvPicPr>
            <a:picLocks noChangeAspect="1"/>
          </p:cNvPicPr>
          <p:nvPr/>
        </p:nvPicPr>
        <p:blipFill>
          <a:blip r:embed="rId3"/>
          <a:stretch>
            <a:fillRect/>
          </a:stretch>
        </p:blipFill>
        <p:spPr>
          <a:xfrm>
            <a:off x="3392556" y="1600202"/>
            <a:ext cx="5406887" cy="3552129"/>
          </a:xfrm>
          <a:prstGeom prst="rect">
            <a:avLst/>
          </a:prstGeom>
        </p:spPr>
      </p:pic>
    </p:spTree>
    <p:extLst>
      <p:ext uri="{BB962C8B-B14F-4D97-AF65-F5344CB8AC3E}">
        <p14:creationId xmlns:p14="http://schemas.microsoft.com/office/powerpoint/2010/main" val="373897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Vaccine Prevention of Tuberculosis</a:t>
            </a:r>
          </a:p>
        </p:txBody>
      </p:sp>
      <p:pic>
        <p:nvPicPr>
          <p:cNvPr id="6" name="Content Placeholder 5"/>
          <p:cNvPicPr>
            <a:picLocks noGrp="1" noChangeAspect="1"/>
          </p:cNvPicPr>
          <p:nvPr>
            <p:ph idx="1"/>
          </p:nvPr>
        </p:nvPicPr>
        <p:blipFill>
          <a:blip r:embed="rId3"/>
          <a:stretch>
            <a:fillRect/>
          </a:stretch>
        </p:blipFill>
        <p:spPr>
          <a:xfrm>
            <a:off x="1676400" y="1828801"/>
            <a:ext cx="8935588" cy="3733799"/>
          </a:xfrm>
          <a:prstGeom prst="rect">
            <a:avLst/>
          </a:prstGeom>
        </p:spPr>
      </p:pic>
      <p:sp>
        <p:nvSpPr>
          <p:cNvPr id="2" name="TextBox 1"/>
          <p:cNvSpPr txBox="1"/>
          <p:nvPr/>
        </p:nvSpPr>
        <p:spPr>
          <a:xfrm>
            <a:off x="7680951" y="6096000"/>
            <a:ext cx="4166718" cy="400110"/>
          </a:xfrm>
          <a:prstGeom prst="rect">
            <a:avLst/>
          </a:prstGeom>
          <a:noFill/>
        </p:spPr>
        <p:txBody>
          <a:bodyPr wrap="none" rtlCol="0">
            <a:spAutoFit/>
          </a:bodyPr>
          <a:lstStyle/>
          <a:p>
            <a:r>
              <a:rPr lang="en-US" sz="2000" dirty="0">
                <a:latin typeface="+mn-lt"/>
              </a:rPr>
              <a:t>WHO Global Tuberculosis Report 2018</a:t>
            </a:r>
          </a:p>
        </p:txBody>
      </p:sp>
      <p:sp>
        <p:nvSpPr>
          <p:cNvPr id="3" name="TextBox 2">
            <a:extLst>
              <a:ext uri="{FF2B5EF4-FFF2-40B4-BE49-F238E27FC236}">
                <a16:creationId xmlns="" xmlns:a16="http://schemas.microsoft.com/office/drawing/2014/main" id="{C0A22E03-3D4C-7B45-BC02-5D7D5A4D3963}"/>
              </a:ext>
            </a:extLst>
          </p:cNvPr>
          <p:cNvSpPr txBox="1"/>
          <p:nvPr/>
        </p:nvSpPr>
        <p:spPr>
          <a:xfrm>
            <a:off x="344332" y="5787025"/>
            <a:ext cx="5380064" cy="369332"/>
          </a:xfrm>
          <a:prstGeom prst="rect">
            <a:avLst/>
          </a:prstGeom>
          <a:noFill/>
        </p:spPr>
        <p:txBody>
          <a:bodyPr wrap="square" rtlCol="0">
            <a:spAutoFit/>
          </a:bodyPr>
          <a:lstStyle/>
          <a:p>
            <a:r>
              <a:rPr lang="en-US" dirty="0"/>
              <a:t>Slide courtesy of Constance Benson, MD</a:t>
            </a:r>
          </a:p>
        </p:txBody>
      </p:sp>
    </p:spTree>
    <p:extLst>
      <p:ext uri="{BB962C8B-B14F-4D97-AF65-F5344CB8AC3E}">
        <p14:creationId xmlns:p14="http://schemas.microsoft.com/office/powerpoint/2010/main" val="234832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3B080-9D3C-2D40-91F9-DAACF6C0DD69}"/>
              </a:ext>
            </a:extLst>
          </p:cNvPr>
          <p:cNvSpPr>
            <a:spLocks noGrp="1"/>
          </p:cNvSpPr>
          <p:nvPr>
            <p:ph type="title"/>
          </p:nvPr>
        </p:nvSpPr>
        <p:spPr/>
        <p:txBody>
          <a:bodyPr>
            <a:normAutofit fontScale="90000"/>
          </a:bodyPr>
          <a:lstStyle/>
          <a:p>
            <a:r>
              <a:rPr lang="en-US" dirty="0"/>
              <a:t>Implications for Future Research and Programmatic Implementation Strategies</a:t>
            </a:r>
          </a:p>
        </p:txBody>
      </p:sp>
      <p:sp>
        <p:nvSpPr>
          <p:cNvPr id="3" name="Content Placeholder 2">
            <a:extLst>
              <a:ext uri="{FF2B5EF4-FFF2-40B4-BE49-F238E27FC236}">
                <a16:creationId xmlns="" xmlns:a16="http://schemas.microsoft.com/office/drawing/2014/main" id="{60A8147A-43F0-D445-89C3-6D055BFC5E08}"/>
              </a:ext>
            </a:extLst>
          </p:cNvPr>
          <p:cNvSpPr>
            <a:spLocks noGrp="1"/>
          </p:cNvSpPr>
          <p:nvPr>
            <p:ph idx="1"/>
          </p:nvPr>
        </p:nvSpPr>
        <p:spPr/>
        <p:txBody>
          <a:bodyPr>
            <a:normAutofit fontScale="92500" lnSpcReduction="20000"/>
          </a:bodyPr>
          <a:lstStyle/>
          <a:p>
            <a:r>
              <a:rPr lang="en-US" sz="2800" dirty="0"/>
              <a:t>TB remains under-diagnosed in </a:t>
            </a:r>
            <a:r>
              <a:rPr lang="en-US" sz="2800" dirty="0" err="1"/>
              <a:t>PLWH</a:t>
            </a:r>
            <a:endParaRPr lang="en-US" sz="2800" dirty="0"/>
          </a:p>
          <a:p>
            <a:pPr lvl="1"/>
            <a:r>
              <a:rPr lang="en-US" sz="2400" dirty="0"/>
              <a:t>Long term survival is decreased in people treated for TB. Need more studies.</a:t>
            </a:r>
          </a:p>
          <a:p>
            <a:pPr lvl="1"/>
            <a:r>
              <a:rPr lang="en-US" sz="2400" dirty="0"/>
              <a:t>Cheaper, faster, simpler, more sensitive diagnostic tests still needed</a:t>
            </a:r>
          </a:p>
          <a:p>
            <a:r>
              <a:rPr lang="en-US" sz="2800" dirty="0"/>
              <a:t>Prevention </a:t>
            </a:r>
          </a:p>
          <a:p>
            <a:pPr lvl="1"/>
            <a:r>
              <a:rPr lang="en-US" sz="2400" dirty="0"/>
              <a:t>How will 1HP be scaled up? </a:t>
            </a:r>
          </a:p>
          <a:p>
            <a:pPr lvl="1"/>
            <a:r>
              <a:rPr lang="en-US" sz="2400" dirty="0"/>
              <a:t>How to procure rifapentine for RLS? </a:t>
            </a:r>
          </a:p>
          <a:p>
            <a:pPr lvl="1"/>
            <a:r>
              <a:rPr lang="en-US" sz="2400" dirty="0"/>
              <a:t>Need to consider pregnant women and children</a:t>
            </a:r>
          </a:p>
          <a:p>
            <a:pPr lvl="1"/>
            <a:r>
              <a:rPr lang="en-US" sz="2400" dirty="0"/>
              <a:t>What are implications for long-term follow-up and re-infection in high-burden settings?</a:t>
            </a:r>
          </a:p>
          <a:p>
            <a:r>
              <a:rPr lang="en-US" sz="2800" dirty="0"/>
              <a:t>Treatment</a:t>
            </a:r>
          </a:p>
          <a:p>
            <a:pPr lvl="1"/>
            <a:r>
              <a:rPr lang="en-US" sz="2400" dirty="0"/>
              <a:t>What will be the optimal shorter treatment regimen?  </a:t>
            </a:r>
          </a:p>
          <a:p>
            <a:pPr lvl="1"/>
            <a:r>
              <a:rPr lang="en-US" sz="2400" dirty="0"/>
              <a:t>Can there be one universal regimen for DS and DR-TB?</a:t>
            </a:r>
          </a:p>
          <a:p>
            <a:endParaRPr lang="en-US" sz="2800" dirty="0"/>
          </a:p>
          <a:p>
            <a:endParaRPr lang="en-US" dirty="0"/>
          </a:p>
        </p:txBody>
      </p:sp>
    </p:spTree>
    <p:extLst>
      <p:ext uri="{BB962C8B-B14F-4D97-AF65-F5344CB8AC3E}">
        <p14:creationId xmlns:p14="http://schemas.microsoft.com/office/powerpoint/2010/main" val="77320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7A451C-7E62-46D5-BB05-8C31D2CF5756}"/>
              </a:ext>
            </a:extLst>
          </p:cNvPr>
          <p:cNvSpPr>
            <a:spLocks noGrp="1"/>
          </p:cNvSpPr>
          <p:nvPr>
            <p:ph type="title"/>
          </p:nvPr>
        </p:nvSpPr>
        <p:spPr>
          <a:xfrm>
            <a:off x="750459" y="2401389"/>
            <a:ext cx="10691084" cy="1143000"/>
          </a:xfrm>
        </p:spPr>
        <p:txBody>
          <a:bodyPr/>
          <a:lstStyle/>
          <a:p>
            <a:r>
              <a:rPr lang="fr-CA" dirty="0" err="1"/>
              <a:t>THANK</a:t>
            </a:r>
            <a:r>
              <a:rPr lang="fr-CA" dirty="0"/>
              <a:t> YOU</a:t>
            </a:r>
            <a:endParaRPr lang="en-US" dirty="0"/>
          </a:p>
        </p:txBody>
      </p:sp>
    </p:spTree>
    <p:extLst>
      <p:ext uri="{BB962C8B-B14F-4D97-AF65-F5344CB8AC3E}">
        <p14:creationId xmlns:p14="http://schemas.microsoft.com/office/powerpoint/2010/main" val="394382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8EC1A-DBBC-4F4F-A422-8CF86D1A8EA5}"/>
              </a:ext>
            </a:extLst>
          </p:cNvPr>
          <p:cNvSpPr>
            <a:spLocks noGrp="1"/>
          </p:cNvSpPr>
          <p:nvPr>
            <p:ph type="title"/>
          </p:nvPr>
        </p:nvSpPr>
        <p:spPr/>
        <p:txBody>
          <a:bodyPr/>
          <a:lstStyle/>
          <a:p>
            <a:r>
              <a:rPr lang="fr-CA" dirty="0" err="1"/>
              <a:t>ACKNOWLEDGMENTS</a:t>
            </a:r>
            <a:endParaRPr lang="en-US" dirty="0"/>
          </a:p>
        </p:txBody>
      </p:sp>
      <p:sp>
        <p:nvSpPr>
          <p:cNvPr id="3" name="Content Placeholder 2">
            <a:extLst>
              <a:ext uri="{FF2B5EF4-FFF2-40B4-BE49-F238E27FC236}">
                <a16:creationId xmlns="" xmlns:a16="http://schemas.microsoft.com/office/drawing/2014/main" id="{8A8111B9-AE68-45EE-BF45-F8F86F631AE2}"/>
              </a:ext>
            </a:extLst>
          </p:cNvPr>
          <p:cNvSpPr>
            <a:spLocks noGrp="1"/>
          </p:cNvSpPr>
          <p:nvPr>
            <p:ph idx="1"/>
          </p:nvPr>
        </p:nvSpPr>
        <p:spPr/>
        <p:txBody>
          <a:bodyPr numCol="1"/>
          <a:lstStyle/>
          <a:p>
            <a:r>
              <a:rPr lang="fr-CA" dirty="0"/>
              <a:t>GHESKIO </a:t>
            </a:r>
            <a:r>
              <a:rPr lang="fr-CA" dirty="0" smtClean="0"/>
              <a:t>team: Jean William Pape, Vanessa </a:t>
            </a:r>
            <a:r>
              <a:rPr lang="fr-CA" dirty="0" err="1" smtClean="0"/>
              <a:t>Rouzier</a:t>
            </a:r>
            <a:endParaRPr lang="fr-CA" dirty="0" smtClean="0"/>
          </a:p>
          <a:p>
            <a:r>
              <a:rPr lang="fr-CA" dirty="0" err="1" smtClean="0"/>
              <a:t>Special</a:t>
            </a:r>
            <a:r>
              <a:rPr lang="fr-CA" dirty="0" smtClean="0"/>
              <a:t> </a:t>
            </a:r>
            <a:r>
              <a:rPr lang="fr-CA" dirty="0" err="1"/>
              <a:t>thanks</a:t>
            </a:r>
            <a:r>
              <a:rPr lang="fr-CA" dirty="0"/>
              <a:t> </a:t>
            </a:r>
            <a:r>
              <a:rPr lang="fr-CA" dirty="0" smtClean="0"/>
              <a:t>: Serena Koenig, Grace </a:t>
            </a:r>
            <a:r>
              <a:rPr lang="fr-CA" dirty="0"/>
              <a:t>Seo</a:t>
            </a:r>
          </a:p>
          <a:p>
            <a:r>
              <a:rPr lang="fr-CA" dirty="0"/>
              <a:t>Dr Constance Benson and Dr Amita Gupta – slides </a:t>
            </a:r>
          </a:p>
          <a:p>
            <a:r>
              <a:rPr lang="fr-CA" dirty="0"/>
              <a:t>Erica Lessem – </a:t>
            </a:r>
            <a:r>
              <a:rPr lang="fr-CA" dirty="0" err="1"/>
              <a:t>Treatment</a:t>
            </a:r>
            <a:r>
              <a:rPr lang="fr-CA" dirty="0"/>
              <a:t> Action Group (TAG)</a:t>
            </a:r>
          </a:p>
          <a:p>
            <a:endParaRPr lang="fr-CA" dirty="0"/>
          </a:p>
          <a:p>
            <a:endParaRPr lang="en-US" dirty="0"/>
          </a:p>
        </p:txBody>
      </p:sp>
    </p:spTree>
    <p:extLst>
      <p:ext uri="{BB962C8B-B14F-4D97-AF65-F5344CB8AC3E}">
        <p14:creationId xmlns:p14="http://schemas.microsoft.com/office/powerpoint/2010/main" val="239402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C6D7871-5818-4731-A1BE-9B124DF9D92C}"/>
              </a:ext>
            </a:extLst>
          </p:cNvPr>
          <p:cNvSpPr>
            <a:spLocks noGrp="1"/>
          </p:cNvSpPr>
          <p:nvPr>
            <p:ph type="ctrTitle"/>
          </p:nvPr>
        </p:nvSpPr>
        <p:spPr>
          <a:xfrm>
            <a:off x="914400" y="3017120"/>
            <a:ext cx="10363200" cy="1470025"/>
          </a:xfrm>
        </p:spPr>
        <p:txBody>
          <a:bodyPr/>
          <a:lstStyle/>
          <a:p>
            <a:r>
              <a:rPr lang="en-US" dirty="0"/>
              <a:t>ADDITIONAL SLIDES</a:t>
            </a:r>
          </a:p>
        </p:txBody>
      </p:sp>
    </p:spTree>
    <p:extLst>
      <p:ext uri="{BB962C8B-B14F-4D97-AF65-F5344CB8AC3E}">
        <p14:creationId xmlns:p14="http://schemas.microsoft.com/office/powerpoint/2010/main" val="114028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0B300-0EB8-0F4F-8C0F-DC6128C1990B}"/>
              </a:ext>
            </a:extLst>
          </p:cNvPr>
          <p:cNvSpPr>
            <a:spLocks noGrp="1"/>
          </p:cNvSpPr>
          <p:nvPr>
            <p:ph type="title"/>
          </p:nvPr>
        </p:nvSpPr>
        <p:spPr/>
        <p:txBody>
          <a:bodyPr>
            <a:normAutofit/>
          </a:bodyPr>
          <a:lstStyle/>
          <a:p>
            <a:r>
              <a:rPr lang="en-US" dirty="0" err="1"/>
              <a:t>Xpert</a:t>
            </a:r>
            <a:r>
              <a:rPr lang="en-US" dirty="0"/>
              <a:t> MDR Cartridge vs. Phenotypic DST </a:t>
            </a:r>
          </a:p>
        </p:txBody>
      </p:sp>
      <p:graphicFrame>
        <p:nvGraphicFramePr>
          <p:cNvPr id="4" name="Content Placeholder 3">
            <a:extLst>
              <a:ext uri="{FF2B5EF4-FFF2-40B4-BE49-F238E27FC236}">
                <a16:creationId xmlns="" xmlns:a16="http://schemas.microsoft.com/office/drawing/2014/main" id="{B8BABA6A-9D08-B345-8A61-4AFC79D0552E}"/>
              </a:ext>
            </a:extLst>
          </p:cNvPr>
          <p:cNvGraphicFramePr>
            <a:graphicFrameLocks noGrp="1"/>
          </p:cNvGraphicFramePr>
          <p:nvPr>
            <p:ph idx="1"/>
            <p:extLst>
              <p:ext uri="{D42A27DB-BD31-4B8C-83A1-F6EECF244321}">
                <p14:modId xmlns:p14="http://schemas.microsoft.com/office/powerpoint/2010/main" val="604411966"/>
              </p:ext>
            </p:extLst>
          </p:nvPr>
        </p:nvGraphicFramePr>
        <p:xfrm>
          <a:off x="609599" y="1506415"/>
          <a:ext cx="9765324" cy="1854200"/>
        </p:xfrm>
        <a:graphic>
          <a:graphicData uri="http://schemas.openxmlformats.org/drawingml/2006/table">
            <a:tbl>
              <a:tblPr firstRow="1" bandRow="1">
                <a:tableStyleId>{5C22544A-7EE6-4342-B048-85BDC9FD1C3A}</a:tableStyleId>
              </a:tblPr>
              <a:tblGrid>
                <a:gridCol w="3516924">
                  <a:extLst>
                    <a:ext uri="{9D8B030D-6E8A-4147-A177-3AD203B41FA5}">
                      <a16:colId xmlns="" xmlns:a16="http://schemas.microsoft.com/office/drawing/2014/main" val="3332507841"/>
                    </a:ext>
                  </a:extLst>
                </a:gridCol>
                <a:gridCol w="2579077">
                  <a:extLst>
                    <a:ext uri="{9D8B030D-6E8A-4147-A177-3AD203B41FA5}">
                      <a16:colId xmlns="" xmlns:a16="http://schemas.microsoft.com/office/drawing/2014/main" val="1374147647"/>
                    </a:ext>
                  </a:extLst>
                </a:gridCol>
                <a:gridCol w="3669323">
                  <a:extLst>
                    <a:ext uri="{9D8B030D-6E8A-4147-A177-3AD203B41FA5}">
                      <a16:colId xmlns="" xmlns:a16="http://schemas.microsoft.com/office/drawing/2014/main" val="3833305760"/>
                    </a:ext>
                  </a:extLst>
                </a:gridCol>
              </a:tblGrid>
              <a:tr h="370840">
                <a:tc>
                  <a:txBody>
                    <a:bodyPr/>
                    <a:lstStyle/>
                    <a:p>
                      <a:endParaRPr lang="en-US" dirty="0"/>
                    </a:p>
                  </a:txBody>
                  <a:tcPr/>
                </a:tc>
                <a:tc>
                  <a:txBody>
                    <a:bodyPr/>
                    <a:lstStyle/>
                    <a:p>
                      <a:r>
                        <a:rPr lang="en-US" dirty="0"/>
                        <a:t>Sensitivity (95% CI)</a:t>
                      </a:r>
                    </a:p>
                  </a:txBody>
                  <a:tcPr/>
                </a:tc>
                <a:tc>
                  <a:txBody>
                    <a:bodyPr/>
                    <a:lstStyle/>
                    <a:p>
                      <a:r>
                        <a:rPr lang="en-US" dirty="0"/>
                        <a:t>Specificity (95% CI)</a:t>
                      </a:r>
                    </a:p>
                  </a:txBody>
                  <a:tcPr/>
                </a:tc>
                <a:extLst>
                  <a:ext uri="{0D108BD9-81ED-4DB2-BD59-A6C34878D82A}">
                    <a16:rowId xmlns="" xmlns:a16="http://schemas.microsoft.com/office/drawing/2014/main" val="1448240287"/>
                  </a:ext>
                </a:extLst>
              </a:tr>
              <a:tr h="370840">
                <a:tc>
                  <a:txBody>
                    <a:bodyPr/>
                    <a:lstStyle/>
                    <a:p>
                      <a:r>
                        <a:rPr lang="en-US" dirty="0"/>
                        <a:t>Isoniazid</a:t>
                      </a:r>
                    </a:p>
                  </a:txBody>
                  <a:tcPr/>
                </a:tc>
                <a:tc>
                  <a:txBody>
                    <a:bodyPr/>
                    <a:lstStyle/>
                    <a:p>
                      <a:r>
                        <a:rPr lang="en-US" dirty="0">
                          <a:solidFill>
                            <a:schemeClr val="tx1"/>
                          </a:solidFill>
                        </a:rPr>
                        <a:t>83.3% (77.1-88.5)</a:t>
                      </a:r>
                    </a:p>
                  </a:txBody>
                  <a:tcPr/>
                </a:tc>
                <a:tc>
                  <a:txBody>
                    <a:bodyPr/>
                    <a:lstStyle/>
                    <a:p>
                      <a:r>
                        <a:rPr lang="en-US" dirty="0">
                          <a:solidFill>
                            <a:schemeClr val="tx1"/>
                          </a:solidFill>
                        </a:rPr>
                        <a:t>99.2% (95.6-100.0)</a:t>
                      </a:r>
                    </a:p>
                  </a:txBody>
                  <a:tcPr/>
                </a:tc>
                <a:extLst>
                  <a:ext uri="{0D108BD9-81ED-4DB2-BD59-A6C34878D82A}">
                    <a16:rowId xmlns="" xmlns:a16="http://schemas.microsoft.com/office/drawing/2014/main" val="2238160546"/>
                  </a:ext>
                </a:extLst>
              </a:tr>
              <a:tr h="370840">
                <a:tc>
                  <a:txBody>
                    <a:bodyPr/>
                    <a:lstStyle/>
                    <a:p>
                      <a:r>
                        <a:rPr lang="en-US" dirty="0"/>
                        <a:t>Ofloxacin</a:t>
                      </a:r>
                    </a:p>
                  </a:txBody>
                  <a:tcPr/>
                </a:tc>
                <a:tc>
                  <a:txBody>
                    <a:bodyPr/>
                    <a:lstStyle/>
                    <a:p>
                      <a:r>
                        <a:rPr lang="en-US" dirty="0">
                          <a:solidFill>
                            <a:schemeClr val="tx1"/>
                          </a:solidFill>
                        </a:rPr>
                        <a:t>88.4% (80.2-94.1)</a:t>
                      </a:r>
                    </a:p>
                  </a:txBody>
                  <a:tcPr/>
                </a:tc>
                <a:tc>
                  <a:txBody>
                    <a:bodyPr/>
                    <a:lstStyle/>
                    <a:p>
                      <a:r>
                        <a:rPr lang="en-US" dirty="0">
                          <a:solidFill>
                            <a:schemeClr val="tx1"/>
                          </a:solidFill>
                        </a:rPr>
                        <a:t>96.6% (93.2-98.6)</a:t>
                      </a:r>
                    </a:p>
                  </a:txBody>
                  <a:tcPr/>
                </a:tc>
                <a:extLst>
                  <a:ext uri="{0D108BD9-81ED-4DB2-BD59-A6C34878D82A}">
                    <a16:rowId xmlns="" xmlns:a16="http://schemas.microsoft.com/office/drawing/2014/main" val="1195027387"/>
                  </a:ext>
                </a:extLst>
              </a:tr>
              <a:tr h="370840">
                <a:tc>
                  <a:txBody>
                    <a:bodyPr/>
                    <a:lstStyle/>
                    <a:p>
                      <a:r>
                        <a:rPr lang="en-US" dirty="0"/>
                        <a:t>Moxifloxacin (0.5 ug/ml)</a:t>
                      </a:r>
                    </a:p>
                  </a:txBody>
                  <a:tcPr/>
                </a:tc>
                <a:tc>
                  <a:txBody>
                    <a:bodyPr/>
                    <a:lstStyle/>
                    <a:p>
                      <a:r>
                        <a:rPr lang="en-US" dirty="0">
                          <a:solidFill>
                            <a:schemeClr val="tx1"/>
                          </a:solidFill>
                        </a:rPr>
                        <a:t>87.6% (79.0-93.7)</a:t>
                      </a:r>
                    </a:p>
                  </a:txBody>
                  <a:tcPr/>
                </a:tc>
                <a:tc>
                  <a:txBody>
                    <a:bodyPr/>
                    <a:lstStyle/>
                    <a:p>
                      <a:r>
                        <a:rPr lang="en-US" dirty="0">
                          <a:solidFill>
                            <a:schemeClr val="tx1"/>
                          </a:solidFill>
                        </a:rPr>
                        <a:t>94.3% (90.3-97.0)</a:t>
                      </a:r>
                    </a:p>
                  </a:txBody>
                  <a:tcPr/>
                </a:tc>
                <a:extLst>
                  <a:ext uri="{0D108BD9-81ED-4DB2-BD59-A6C34878D82A}">
                    <a16:rowId xmlns="" xmlns:a16="http://schemas.microsoft.com/office/drawing/2014/main" val="2266074031"/>
                  </a:ext>
                </a:extLst>
              </a:tr>
              <a:tr h="370840">
                <a:tc>
                  <a:txBody>
                    <a:bodyPr/>
                    <a:lstStyle/>
                    <a:p>
                      <a:r>
                        <a:rPr lang="en-US" dirty="0"/>
                        <a:t>Moxifloxacin (2.0 ug/ml)</a:t>
                      </a:r>
                    </a:p>
                  </a:txBody>
                  <a:tcPr/>
                </a:tc>
                <a:tc>
                  <a:txBody>
                    <a:bodyPr/>
                    <a:lstStyle/>
                    <a:p>
                      <a:r>
                        <a:rPr lang="en-US" dirty="0">
                          <a:solidFill>
                            <a:schemeClr val="tx1"/>
                          </a:solidFill>
                        </a:rPr>
                        <a:t>96.2% (87.0-99.5)</a:t>
                      </a:r>
                    </a:p>
                  </a:txBody>
                  <a:tcPr/>
                </a:tc>
                <a:tc>
                  <a:txBody>
                    <a:bodyPr/>
                    <a:lstStyle/>
                    <a:p>
                      <a:r>
                        <a:rPr lang="en-US" dirty="0">
                          <a:solidFill>
                            <a:schemeClr val="tx1"/>
                          </a:solidFill>
                        </a:rPr>
                        <a:t>84.0% (78.9-88.3)</a:t>
                      </a:r>
                    </a:p>
                  </a:txBody>
                  <a:tcPr/>
                </a:tc>
                <a:extLst>
                  <a:ext uri="{0D108BD9-81ED-4DB2-BD59-A6C34878D82A}">
                    <a16:rowId xmlns="" xmlns:a16="http://schemas.microsoft.com/office/drawing/2014/main" val="1273025293"/>
                  </a:ext>
                </a:extLst>
              </a:tr>
            </a:tbl>
          </a:graphicData>
        </a:graphic>
      </p:graphicFrame>
      <p:sp>
        <p:nvSpPr>
          <p:cNvPr id="6" name="TextBox 5">
            <a:extLst>
              <a:ext uri="{FF2B5EF4-FFF2-40B4-BE49-F238E27FC236}">
                <a16:creationId xmlns="" xmlns:a16="http://schemas.microsoft.com/office/drawing/2014/main" id="{31CAFA0D-B8F5-D64C-A01D-015EE6337C77}"/>
              </a:ext>
            </a:extLst>
          </p:cNvPr>
          <p:cNvSpPr txBox="1"/>
          <p:nvPr/>
        </p:nvSpPr>
        <p:spPr>
          <a:xfrm>
            <a:off x="902676" y="3739662"/>
            <a:ext cx="1032854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To be reviewed by WHO in 2019; likely commercially available in 2020</a:t>
            </a:r>
          </a:p>
          <a:p>
            <a:pPr marL="285750" indent="-285750">
              <a:buFont typeface="Arial" panose="020B0604020202020204" pitchFamily="34" charset="0"/>
              <a:buChar char="•"/>
            </a:pPr>
            <a:r>
              <a:rPr lang="en-US" sz="2000" dirty="0"/>
              <a:t>Same </a:t>
            </a:r>
            <a:r>
              <a:rPr lang="en-US" sz="2000" dirty="0" err="1"/>
              <a:t>Xpert</a:t>
            </a:r>
            <a:r>
              <a:rPr lang="en-US" sz="2000" dirty="0"/>
              <a:t> machine as standard </a:t>
            </a:r>
            <a:r>
              <a:rPr lang="en-US" sz="2000" dirty="0" err="1"/>
              <a:t>Xpert</a:t>
            </a:r>
            <a:r>
              <a:rPr lang="en-US" sz="2000" dirty="0"/>
              <a:t> MTB/RIF</a:t>
            </a:r>
          </a:p>
          <a:p>
            <a:pPr marL="285750" indent="-285750">
              <a:buFont typeface="Arial" panose="020B0604020202020204" pitchFamily="34" charset="0"/>
              <a:buChar char="•"/>
            </a:pPr>
            <a:r>
              <a:rPr lang="en-US" sz="2000" dirty="0"/>
              <a:t>Identifies known genetic mutations associated with resistance to INH, quinolones, and aminoglycosides </a:t>
            </a:r>
          </a:p>
          <a:p>
            <a:pPr marL="285750" indent="-285750">
              <a:buFont typeface="Arial" panose="020B0604020202020204" pitchFamily="34" charset="0"/>
              <a:buChar char="•"/>
            </a:pPr>
            <a:r>
              <a:rPr lang="en-US" sz="2000" dirty="0"/>
              <a:t>This will be a major advance in the diagnosis of INH resistance (10% of TB is resistant to INH)</a:t>
            </a:r>
          </a:p>
        </p:txBody>
      </p:sp>
      <p:sp>
        <p:nvSpPr>
          <p:cNvPr id="7" name="TextBox 6">
            <a:extLst>
              <a:ext uri="{FF2B5EF4-FFF2-40B4-BE49-F238E27FC236}">
                <a16:creationId xmlns="" xmlns:a16="http://schemas.microsoft.com/office/drawing/2014/main" id="{6E29128E-26D7-2548-BE4A-E22809A0900B}"/>
              </a:ext>
            </a:extLst>
          </p:cNvPr>
          <p:cNvSpPr txBox="1"/>
          <p:nvPr/>
        </p:nvSpPr>
        <p:spPr>
          <a:xfrm>
            <a:off x="1266092" y="5591908"/>
            <a:ext cx="8850924" cy="369332"/>
          </a:xfrm>
          <a:prstGeom prst="rect">
            <a:avLst/>
          </a:prstGeom>
          <a:noFill/>
        </p:spPr>
        <p:txBody>
          <a:bodyPr wrap="square" rtlCol="0">
            <a:spAutoFit/>
          </a:bodyPr>
          <a:lstStyle/>
          <a:p>
            <a:r>
              <a:rPr lang="en-US" dirty="0" err="1"/>
              <a:t>Xie</a:t>
            </a:r>
            <a:r>
              <a:rPr lang="en-US" dirty="0"/>
              <a:t> YL et al. N </a:t>
            </a:r>
            <a:r>
              <a:rPr lang="en-US" dirty="0" err="1"/>
              <a:t>Engl</a:t>
            </a:r>
            <a:r>
              <a:rPr lang="en-US" dirty="0"/>
              <a:t> J Med 2017;377:1043-54</a:t>
            </a:r>
          </a:p>
        </p:txBody>
      </p:sp>
    </p:spTree>
    <p:extLst>
      <p:ext uri="{BB962C8B-B14F-4D97-AF65-F5344CB8AC3E}">
        <p14:creationId xmlns:p14="http://schemas.microsoft.com/office/powerpoint/2010/main" val="120010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BRIEF-TB Study (A5279) – 1HP vs 9H</a:t>
            </a:r>
          </a:p>
        </p:txBody>
      </p:sp>
      <p:graphicFrame>
        <p:nvGraphicFramePr>
          <p:cNvPr id="4" name="Content Placeholder 3">
            <a:extLst>
              <a:ext uri="{FF2B5EF4-FFF2-40B4-BE49-F238E27FC236}">
                <a16:creationId xmlns="" xmlns:a16="http://schemas.microsoft.com/office/drawing/2014/main" id="{FD41D3B9-51FE-2F4B-B230-F12626890244}"/>
              </a:ext>
            </a:extLst>
          </p:cNvPr>
          <p:cNvGraphicFramePr>
            <a:graphicFrameLocks noGrp="1"/>
          </p:cNvGraphicFramePr>
          <p:nvPr>
            <p:ph idx="1"/>
          </p:nvPr>
        </p:nvGraphicFramePr>
        <p:xfrm>
          <a:off x="621322" y="2060346"/>
          <a:ext cx="10597661" cy="2377440"/>
        </p:xfrm>
        <a:graphic>
          <a:graphicData uri="http://schemas.openxmlformats.org/drawingml/2006/table">
            <a:tbl>
              <a:tblPr firstRow="1" bandRow="1">
                <a:tableStyleId>{5C22544A-7EE6-4342-B048-85BDC9FD1C3A}</a:tableStyleId>
              </a:tblPr>
              <a:tblGrid>
                <a:gridCol w="4857726">
                  <a:extLst>
                    <a:ext uri="{9D8B030D-6E8A-4147-A177-3AD203B41FA5}">
                      <a16:colId xmlns="" xmlns:a16="http://schemas.microsoft.com/office/drawing/2014/main" val="3090470444"/>
                    </a:ext>
                  </a:extLst>
                </a:gridCol>
                <a:gridCol w="2065931">
                  <a:extLst>
                    <a:ext uri="{9D8B030D-6E8A-4147-A177-3AD203B41FA5}">
                      <a16:colId xmlns="" xmlns:a16="http://schemas.microsoft.com/office/drawing/2014/main" val="2276056440"/>
                    </a:ext>
                  </a:extLst>
                </a:gridCol>
                <a:gridCol w="2032428">
                  <a:extLst>
                    <a:ext uri="{9D8B030D-6E8A-4147-A177-3AD203B41FA5}">
                      <a16:colId xmlns="" xmlns:a16="http://schemas.microsoft.com/office/drawing/2014/main" val="3731660189"/>
                    </a:ext>
                  </a:extLst>
                </a:gridCol>
                <a:gridCol w="1641576">
                  <a:extLst>
                    <a:ext uri="{9D8B030D-6E8A-4147-A177-3AD203B41FA5}">
                      <a16:colId xmlns="" xmlns:a16="http://schemas.microsoft.com/office/drawing/2014/main" val="1220931366"/>
                    </a:ext>
                  </a:extLst>
                </a:gridCol>
              </a:tblGrid>
              <a:tr h="365760">
                <a:tc>
                  <a:txBody>
                    <a:bodyPr/>
                    <a:lstStyle/>
                    <a:p>
                      <a:endParaRPr lang="en-US" sz="1600" dirty="0"/>
                    </a:p>
                  </a:txBody>
                  <a:tcPr/>
                </a:tc>
                <a:tc>
                  <a:txBody>
                    <a:bodyPr/>
                    <a:lstStyle/>
                    <a:p>
                      <a:r>
                        <a:rPr lang="en-US" sz="2000" dirty="0"/>
                        <a:t>9H Group</a:t>
                      </a:r>
                    </a:p>
                  </a:txBody>
                  <a:tcPr/>
                </a:tc>
                <a:tc>
                  <a:txBody>
                    <a:bodyPr/>
                    <a:lstStyle/>
                    <a:p>
                      <a:r>
                        <a:rPr lang="en-US" sz="2000" dirty="0"/>
                        <a:t>1HP Group</a:t>
                      </a:r>
                    </a:p>
                  </a:txBody>
                  <a:tcPr/>
                </a:tc>
                <a:tc>
                  <a:txBody>
                    <a:bodyPr/>
                    <a:lstStyle/>
                    <a:p>
                      <a:r>
                        <a:rPr lang="en-US" sz="2000" dirty="0"/>
                        <a:t>Total</a:t>
                      </a:r>
                    </a:p>
                  </a:txBody>
                  <a:tcPr/>
                </a:tc>
                <a:extLst>
                  <a:ext uri="{0D108BD9-81ED-4DB2-BD59-A6C34878D82A}">
                    <a16:rowId xmlns="" xmlns:a16="http://schemas.microsoft.com/office/drawing/2014/main" val="2092176860"/>
                  </a:ext>
                </a:extLst>
              </a:tr>
              <a:tr h="365760">
                <a:tc>
                  <a:txBody>
                    <a:bodyPr/>
                    <a:lstStyle/>
                    <a:p>
                      <a:r>
                        <a:rPr lang="en-US" sz="2000" dirty="0"/>
                        <a:t>All Outcomes</a:t>
                      </a:r>
                    </a:p>
                  </a:txBody>
                  <a:tcPr/>
                </a:tc>
                <a:tc>
                  <a:txBody>
                    <a:bodyPr/>
                    <a:lstStyle/>
                    <a:p>
                      <a:r>
                        <a:rPr lang="en-US" sz="2000" dirty="0"/>
                        <a:t>33</a:t>
                      </a:r>
                    </a:p>
                  </a:txBody>
                  <a:tcPr/>
                </a:tc>
                <a:tc>
                  <a:txBody>
                    <a:bodyPr/>
                    <a:lstStyle/>
                    <a:p>
                      <a:r>
                        <a:rPr lang="en-US" sz="2000" dirty="0"/>
                        <a:t>32</a:t>
                      </a:r>
                    </a:p>
                  </a:txBody>
                  <a:tcPr/>
                </a:tc>
                <a:tc>
                  <a:txBody>
                    <a:bodyPr/>
                    <a:lstStyle/>
                    <a:p>
                      <a:r>
                        <a:rPr lang="en-US" sz="2000" dirty="0"/>
                        <a:t>65</a:t>
                      </a:r>
                    </a:p>
                  </a:txBody>
                  <a:tcPr/>
                </a:tc>
                <a:extLst>
                  <a:ext uri="{0D108BD9-81ED-4DB2-BD59-A6C34878D82A}">
                    <a16:rowId xmlns="" xmlns:a16="http://schemas.microsoft.com/office/drawing/2014/main" val="454696593"/>
                  </a:ext>
                </a:extLst>
              </a:tr>
              <a:tr h="365760">
                <a:tc>
                  <a:txBody>
                    <a:bodyPr/>
                    <a:lstStyle/>
                    <a:p>
                      <a:r>
                        <a:rPr lang="en-US" sz="2000" dirty="0"/>
                        <a:t>Active TB, Confirmed</a:t>
                      </a:r>
                    </a:p>
                  </a:txBody>
                  <a:tcPr/>
                </a:tc>
                <a:tc>
                  <a:txBody>
                    <a:bodyPr/>
                    <a:lstStyle/>
                    <a:p>
                      <a:r>
                        <a:rPr lang="en-US" sz="2000" dirty="0"/>
                        <a:t>14 (42%)</a:t>
                      </a:r>
                    </a:p>
                  </a:txBody>
                  <a:tcPr/>
                </a:tc>
                <a:tc>
                  <a:txBody>
                    <a:bodyPr/>
                    <a:lstStyle/>
                    <a:p>
                      <a:r>
                        <a:rPr lang="en-US" sz="2000" dirty="0"/>
                        <a:t>18 (56%)</a:t>
                      </a:r>
                    </a:p>
                  </a:txBody>
                  <a:tcPr/>
                </a:tc>
                <a:tc>
                  <a:txBody>
                    <a:bodyPr/>
                    <a:lstStyle/>
                    <a:p>
                      <a:r>
                        <a:rPr lang="en-US" sz="2000" dirty="0"/>
                        <a:t>32 (49%)</a:t>
                      </a:r>
                    </a:p>
                  </a:txBody>
                  <a:tcPr/>
                </a:tc>
                <a:extLst>
                  <a:ext uri="{0D108BD9-81ED-4DB2-BD59-A6C34878D82A}">
                    <a16:rowId xmlns="" xmlns:a16="http://schemas.microsoft.com/office/drawing/2014/main" val="3229877392"/>
                  </a:ext>
                </a:extLst>
              </a:tr>
              <a:tr h="365760">
                <a:tc>
                  <a:txBody>
                    <a:bodyPr/>
                    <a:lstStyle/>
                    <a:p>
                      <a:r>
                        <a:rPr lang="en-US" sz="2000" dirty="0"/>
                        <a:t>Active TB, Probable</a:t>
                      </a:r>
                    </a:p>
                  </a:txBody>
                  <a:tcPr/>
                </a:tc>
                <a:tc>
                  <a:txBody>
                    <a:bodyPr/>
                    <a:lstStyle/>
                    <a:p>
                      <a:r>
                        <a:rPr lang="en-US" sz="2000" dirty="0"/>
                        <a:t>10 (30%)</a:t>
                      </a:r>
                    </a:p>
                  </a:txBody>
                  <a:tcPr/>
                </a:tc>
                <a:tc>
                  <a:txBody>
                    <a:bodyPr/>
                    <a:lstStyle/>
                    <a:p>
                      <a:r>
                        <a:rPr lang="en-US" sz="2000" dirty="0"/>
                        <a:t>11 (34%)</a:t>
                      </a:r>
                    </a:p>
                  </a:txBody>
                  <a:tcPr/>
                </a:tc>
                <a:tc>
                  <a:txBody>
                    <a:bodyPr/>
                    <a:lstStyle/>
                    <a:p>
                      <a:r>
                        <a:rPr lang="en-US" sz="2000" dirty="0"/>
                        <a:t>21 (32%)</a:t>
                      </a:r>
                    </a:p>
                  </a:txBody>
                  <a:tcPr/>
                </a:tc>
                <a:extLst>
                  <a:ext uri="{0D108BD9-81ED-4DB2-BD59-A6C34878D82A}">
                    <a16:rowId xmlns="" xmlns:a16="http://schemas.microsoft.com/office/drawing/2014/main" val="1354698280"/>
                  </a:ext>
                </a:extLst>
              </a:tr>
              <a:tr h="365760">
                <a:tc>
                  <a:txBody>
                    <a:bodyPr/>
                    <a:lstStyle/>
                    <a:p>
                      <a:r>
                        <a:rPr lang="en-US" sz="2000" dirty="0"/>
                        <a:t>Death Related to TB</a:t>
                      </a:r>
                    </a:p>
                  </a:txBody>
                  <a:tcPr/>
                </a:tc>
                <a:tc>
                  <a:txBody>
                    <a:bodyPr/>
                    <a:lstStyle/>
                    <a:p>
                      <a:r>
                        <a:rPr lang="en-US" sz="2000" dirty="0"/>
                        <a:t>2 (6%)</a:t>
                      </a:r>
                    </a:p>
                  </a:txBody>
                  <a:tcPr/>
                </a:tc>
                <a:tc>
                  <a:txBody>
                    <a:bodyPr/>
                    <a:lstStyle/>
                    <a:p>
                      <a:r>
                        <a:rPr lang="en-US" sz="2000" dirty="0"/>
                        <a:t>0 (0%)</a:t>
                      </a:r>
                    </a:p>
                  </a:txBody>
                  <a:tcPr/>
                </a:tc>
                <a:tc>
                  <a:txBody>
                    <a:bodyPr/>
                    <a:lstStyle/>
                    <a:p>
                      <a:r>
                        <a:rPr lang="en-US" sz="2000" dirty="0"/>
                        <a:t>2 (3%)</a:t>
                      </a:r>
                    </a:p>
                  </a:txBody>
                  <a:tcPr/>
                </a:tc>
                <a:extLst>
                  <a:ext uri="{0D108BD9-81ED-4DB2-BD59-A6C34878D82A}">
                    <a16:rowId xmlns="" xmlns:a16="http://schemas.microsoft.com/office/drawing/2014/main" val="1898737905"/>
                  </a:ext>
                </a:extLst>
              </a:tr>
              <a:tr h="365760">
                <a:tc>
                  <a:txBody>
                    <a:bodyPr/>
                    <a:lstStyle/>
                    <a:p>
                      <a:r>
                        <a:rPr lang="en-US" sz="2000" dirty="0"/>
                        <a:t>Death from Unknown Cause</a:t>
                      </a:r>
                    </a:p>
                  </a:txBody>
                  <a:tcPr/>
                </a:tc>
                <a:tc>
                  <a:txBody>
                    <a:bodyPr/>
                    <a:lstStyle/>
                    <a:p>
                      <a:r>
                        <a:rPr lang="en-US" sz="2000" dirty="0"/>
                        <a:t>7 (21%)</a:t>
                      </a:r>
                    </a:p>
                  </a:txBody>
                  <a:tcPr/>
                </a:tc>
                <a:tc>
                  <a:txBody>
                    <a:bodyPr/>
                    <a:lstStyle/>
                    <a:p>
                      <a:r>
                        <a:rPr lang="en-US" sz="2000" dirty="0"/>
                        <a:t>3 (9%)</a:t>
                      </a:r>
                    </a:p>
                  </a:txBody>
                  <a:tcPr/>
                </a:tc>
                <a:tc>
                  <a:txBody>
                    <a:bodyPr/>
                    <a:lstStyle/>
                    <a:p>
                      <a:r>
                        <a:rPr lang="en-US" sz="2000" dirty="0"/>
                        <a:t>10 (15%)</a:t>
                      </a:r>
                    </a:p>
                  </a:txBody>
                  <a:tcPr/>
                </a:tc>
                <a:extLst>
                  <a:ext uri="{0D108BD9-81ED-4DB2-BD59-A6C34878D82A}">
                    <a16:rowId xmlns="" xmlns:a16="http://schemas.microsoft.com/office/drawing/2014/main" val="1708392354"/>
                  </a:ext>
                </a:extLst>
              </a:tr>
            </a:tbl>
          </a:graphicData>
        </a:graphic>
      </p:graphicFrame>
      <p:sp>
        <p:nvSpPr>
          <p:cNvPr id="6" name="TextBox 5">
            <a:extLst>
              <a:ext uri="{FF2B5EF4-FFF2-40B4-BE49-F238E27FC236}">
                <a16:creationId xmlns="" xmlns:a16="http://schemas.microsoft.com/office/drawing/2014/main" id="{DF9658B6-E76F-204F-9EE1-2450102D935D}"/>
              </a:ext>
            </a:extLst>
          </p:cNvPr>
          <p:cNvSpPr txBox="1"/>
          <p:nvPr/>
        </p:nvSpPr>
        <p:spPr>
          <a:xfrm>
            <a:off x="832338" y="5193323"/>
            <a:ext cx="184731" cy="369332"/>
          </a:xfrm>
          <a:prstGeom prst="rect">
            <a:avLst/>
          </a:prstGeom>
          <a:noFill/>
        </p:spPr>
        <p:txBody>
          <a:bodyPr wrap="none" rtlCol="0">
            <a:spAutoFit/>
          </a:bodyPr>
          <a:lstStyle/>
          <a:p>
            <a:endParaRPr lang="en-US" dirty="0"/>
          </a:p>
        </p:txBody>
      </p:sp>
      <p:graphicFrame>
        <p:nvGraphicFramePr>
          <p:cNvPr id="8" name="Table 7">
            <a:extLst>
              <a:ext uri="{FF2B5EF4-FFF2-40B4-BE49-F238E27FC236}">
                <a16:creationId xmlns="" xmlns:a16="http://schemas.microsoft.com/office/drawing/2014/main" id="{19905721-00E2-884A-BFC0-A6A98D295A57}"/>
              </a:ext>
            </a:extLst>
          </p:cNvPr>
          <p:cNvGraphicFramePr>
            <a:graphicFrameLocks noGrp="1"/>
          </p:cNvGraphicFramePr>
          <p:nvPr/>
        </p:nvGraphicFramePr>
        <p:xfrm>
          <a:off x="621321" y="4491961"/>
          <a:ext cx="10597662" cy="1308295"/>
        </p:xfrm>
        <a:graphic>
          <a:graphicData uri="http://schemas.openxmlformats.org/drawingml/2006/table">
            <a:tbl>
              <a:tblPr firstRow="1" bandRow="1">
                <a:tableStyleId>{5C22544A-7EE6-4342-B048-85BDC9FD1C3A}</a:tableStyleId>
              </a:tblPr>
              <a:tblGrid>
                <a:gridCol w="3754069">
                  <a:extLst>
                    <a:ext uri="{9D8B030D-6E8A-4147-A177-3AD203B41FA5}">
                      <a16:colId xmlns="" xmlns:a16="http://schemas.microsoft.com/office/drawing/2014/main" val="4255915677"/>
                    </a:ext>
                  </a:extLst>
                </a:gridCol>
                <a:gridCol w="1591654">
                  <a:extLst>
                    <a:ext uri="{9D8B030D-6E8A-4147-A177-3AD203B41FA5}">
                      <a16:colId xmlns="" xmlns:a16="http://schemas.microsoft.com/office/drawing/2014/main" val="1300329898"/>
                    </a:ext>
                  </a:extLst>
                </a:gridCol>
                <a:gridCol w="1359877">
                  <a:extLst>
                    <a:ext uri="{9D8B030D-6E8A-4147-A177-3AD203B41FA5}">
                      <a16:colId xmlns="" xmlns:a16="http://schemas.microsoft.com/office/drawing/2014/main" val="1962494274"/>
                    </a:ext>
                  </a:extLst>
                </a:gridCol>
                <a:gridCol w="3892062">
                  <a:extLst>
                    <a:ext uri="{9D8B030D-6E8A-4147-A177-3AD203B41FA5}">
                      <a16:colId xmlns="" xmlns:a16="http://schemas.microsoft.com/office/drawing/2014/main" val="1309191376"/>
                    </a:ext>
                  </a:extLst>
                </a:gridCol>
              </a:tblGrid>
              <a:tr h="515815">
                <a:tc>
                  <a:txBody>
                    <a:bodyPr/>
                    <a:lstStyle/>
                    <a:p>
                      <a:endParaRPr lang="en-US" dirty="0"/>
                    </a:p>
                  </a:txBody>
                  <a:tcPr/>
                </a:tc>
                <a:tc>
                  <a:txBody>
                    <a:bodyPr/>
                    <a:lstStyle/>
                    <a:p>
                      <a:r>
                        <a:rPr lang="en-US" dirty="0"/>
                        <a:t>9H Group</a:t>
                      </a:r>
                    </a:p>
                  </a:txBody>
                  <a:tcPr/>
                </a:tc>
                <a:tc>
                  <a:txBody>
                    <a:bodyPr/>
                    <a:lstStyle/>
                    <a:p>
                      <a:r>
                        <a:rPr lang="en-US" dirty="0"/>
                        <a:t>1 HP Group</a:t>
                      </a:r>
                    </a:p>
                  </a:txBody>
                  <a:tcPr/>
                </a:tc>
                <a:tc>
                  <a:txBody>
                    <a:bodyPr/>
                    <a:lstStyle/>
                    <a:p>
                      <a:r>
                        <a:rPr lang="en-US" dirty="0"/>
                        <a:t>Difference in Incidence Ratio (95% CI)</a:t>
                      </a:r>
                    </a:p>
                  </a:txBody>
                  <a:tcPr/>
                </a:tc>
                <a:extLst>
                  <a:ext uri="{0D108BD9-81ED-4DB2-BD59-A6C34878D82A}">
                    <a16:rowId xmlns="" xmlns:a16="http://schemas.microsoft.com/office/drawing/2014/main" val="2068367618"/>
                  </a:ext>
                </a:extLst>
              </a:tr>
              <a:tr h="379379">
                <a:tc>
                  <a:txBody>
                    <a:bodyPr/>
                    <a:lstStyle/>
                    <a:p>
                      <a:r>
                        <a:rPr lang="en-US" sz="2000" dirty="0"/>
                        <a:t>Number Events/Person-Years</a:t>
                      </a:r>
                    </a:p>
                  </a:txBody>
                  <a:tcPr/>
                </a:tc>
                <a:tc>
                  <a:txBody>
                    <a:bodyPr/>
                    <a:lstStyle/>
                    <a:p>
                      <a:r>
                        <a:rPr lang="en-US" dirty="0"/>
                        <a:t>33/4896</a:t>
                      </a:r>
                    </a:p>
                  </a:txBody>
                  <a:tcPr/>
                </a:tc>
                <a:tc>
                  <a:txBody>
                    <a:bodyPr/>
                    <a:lstStyle/>
                    <a:p>
                      <a:r>
                        <a:rPr lang="en-US" dirty="0"/>
                        <a:t>32/4926</a:t>
                      </a:r>
                    </a:p>
                  </a:txBody>
                  <a:tcPr/>
                </a:tc>
                <a:tc>
                  <a:txBody>
                    <a:bodyPr/>
                    <a:lstStyle/>
                    <a:p>
                      <a:endParaRPr lang="en-US" dirty="0"/>
                    </a:p>
                  </a:txBody>
                  <a:tcPr/>
                </a:tc>
                <a:extLst>
                  <a:ext uri="{0D108BD9-81ED-4DB2-BD59-A6C34878D82A}">
                    <a16:rowId xmlns="" xmlns:a16="http://schemas.microsoft.com/office/drawing/2014/main" val="531928660"/>
                  </a:ext>
                </a:extLst>
              </a:tr>
              <a:tr h="379379">
                <a:tc>
                  <a:txBody>
                    <a:bodyPr/>
                    <a:lstStyle/>
                    <a:p>
                      <a:r>
                        <a:rPr lang="en-US" sz="2000" dirty="0"/>
                        <a:t>Incidence Rate/100 Person-Years</a:t>
                      </a:r>
                    </a:p>
                  </a:txBody>
                  <a:tcPr/>
                </a:tc>
                <a:tc>
                  <a:txBody>
                    <a:bodyPr/>
                    <a:lstStyle/>
                    <a:p>
                      <a:r>
                        <a:rPr lang="en-US" dirty="0"/>
                        <a:t>0.67</a:t>
                      </a:r>
                    </a:p>
                  </a:txBody>
                  <a:tcPr/>
                </a:tc>
                <a:tc>
                  <a:txBody>
                    <a:bodyPr/>
                    <a:lstStyle/>
                    <a:p>
                      <a:r>
                        <a:rPr lang="en-US" dirty="0"/>
                        <a:t>0.65</a:t>
                      </a:r>
                    </a:p>
                  </a:txBody>
                  <a:tcPr/>
                </a:tc>
                <a:tc>
                  <a:txBody>
                    <a:bodyPr/>
                    <a:lstStyle/>
                    <a:p>
                      <a:r>
                        <a:rPr lang="en-US" dirty="0"/>
                        <a:t>-0.02 (-0.35 to 0.30)*</a:t>
                      </a:r>
                    </a:p>
                  </a:txBody>
                  <a:tcPr/>
                </a:tc>
                <a:extLst>
                  <a:ext uri="{0D108BD9-81ED-4DB2-BD59-A6C34878D82A}">
                    <a16:rowId xmlns="" xmlns:a16="http://schemas.microsoft.com/office/drawing/2014/main" val="2227745979"/>
                  </a:ext>
                </a:extLst>
              </a:tr>
            </a:tbl>
          </a:graphicData>
        </a:graphic>
      </p:graphicFrame>
      <p:sp>
        <p:nvSpPr>
          <p:cNvPr id="9" name="TextBox 8">
            <a:extLst>
              <a:ext uri="{FF2B5EF4-FFF2-40B4-BE49-F238E27FC236}">
                <a16:creationId xmlns="" xmlns:a16="http://schemas.microsoft.com/office/drawing/2014/main" id="{7C158430-2353-AB49-9792-42B93354D131}"/>
              </a:ext>
            </a:extLst>
          </p:cNvPr>
          <p:cNvSpPr txBox="1"/>
          <p:nvPr/>
        </p:nvSpPr>
        <p:spPr>
          <a:xfrm>
            <a:off x="257908" y="5744308"/>
            <a:ext cx="11324489" cy="369332"/>
          </a:xfrm>
          <a:prstGeom prst="rect">
            <a:avLst/>
          </a:prstGeom>
          <a:noFill/>
        </p:spPr>
        <p:txBody>
          <a:bodyPr wrap="square" rtlCol="0">
            <a:spAutoFit/>
          </a:bodyPr>
          <a:lstStyle/>
          <a:p>
            <a:r>
              <a:rPr lang="en-US" dirty="0"/>
              <a:t>* </a:t>
            </a:r>
            <a:r>
              <a:rPr lang="en-US" sz="1600" dirty="0"/>
              <a:t>This difference is the incidence rate in 1HP minus the rate in the 9H group, so negative value indicates a lower risk in the 1HP group</a:t>
            </a:r>
          </a:p>
        </p:txBody>
      </p:sp>
      <p:sp>
        <p:nvSpPr>
          <p:cNvPr id="3" name="TextBox 2">
            <a:extLst>
              <a:ext uri="{FF2B5EF4-FFF2-40B4-BE49-F238E27FC236}">
                <a16:creationId xmlns="" xmlns:a16="http://schemas.microsoft.com/office/drawing/2014/main" id="{D1419BB6-B98A-6146-9DFD-64B9F707C772}"/>
              </a:ext>
            </a:extLst>
          </p:cNvPr>
          <p:cNvSpPr txBox="1"/>
          <p:nvPr/>
        </p:nvSpPr>
        <p:spPr>
          <a:xfrm>
            <a:off x="257908" y="6490252"/>
            <a:ext cx="4910440" cy="307777"/>
          </a:xfrm>
          <a:prstGeom prst="rect">
            <a:avLst/>
          </a:prstGeom>
          <a:noFill/>
        </p:spPr>
        <p:txBody>
          <a:bodyPr wrap="square" rtlCol="0">
            <a:spAutoFit/>
          </a:bodyPr>
          <a:lstStyle/>
          <a:p>
            <a:r>
              <a:rPr lang="en-US" sz="1400" dirty="0" err="1"/>
              <a:t>Swindells</a:t>
            </a:r>
            <a:r>
              <a:rPr lang="en-US" sz="1400" dirty="0"/>
              <a:t> S et al. N </a:t>
            </a:r>
            <a:r>
              <a:rPr lang="en-US" sz="1400" dirty="0" err="1"/>
              <a:t>Engl</a:t>
            </a:r>
            <a:r>
              <a:rPr lang="en-US" sz="1400" dirty="0"/>
              <a:t> J Med 2019;380:1001-1011</a:t>
            </a:r>
          </a:p>
        </p:txBody>
      </p:sp>
      <p:sp>
        <p:nvSpPr>
          <p:cNvPr id="5" name="Rectangle 4"/>
          <p:cNvSpPr/>
          <p:nvPr/>
        </p:nvSpPr>
        <p:spPr>
          <a:xfrm>
            <a:off x="621320" y="1209463"/>
            <a:ext cx="10597661" cy="830997"/>
          </a:xfrm>
          <a:prstGeom prst="rect">
            <a:avLst/>
          </a:prstGeom>
        </p:spPr>
        <p:txBody>
          <a:bodyPr wrap="square">
            <a:spAutoFit/>
          </a:bodyPr>
          <a:lstStyle/>
          <a:p>
            <a:r>
              <a:rPr lang="en-GB" sz="2400" dirty="0"/>
              <a:t>BRIEF-TB evaluated whether 1 month of daily INH + </a:t>
            </a:r>
            <a:r>
              <a:rPr lang="en-GB" sz="2400" dirty="0" err="1"/>
              <a:t>rifapentine</a:t>
            </a:r>
            <a:r>
              <a:rPr lang="en-GB" sz="2400" dirty="0"/>
              <a:t> (1HP) would be non-inferior to 9 months of INH (9H) in preventing TB in PLWH</a:t>
            </a:r>
          </a:p>
        </p:txBody>
      </p:sp>
    </p:spTree>
    <p:extLst>
      <p:ext uri="{BB962C8B-B14F-4D97-AF65-F5344CB8AC3E}">
        <p14:creationId xmlns:p14="http://schemas.microsoft.com/office/powerpoint/2010/main" val="1814336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927" y="-76200"/>
            <a:ext cx="8229600" cy="1143000"/>
          </a:xfrm>
        </p:spPr>
        <p:txBody>
          <a:bodyPr>
            <a:normAutofit fontScale="90000"/>
          </a:bodyPr>
          <a:lstStyle/>
          <a:p>
            <a:r>
              <a:rPr lang="en-US" dirty="0"/>
              <a:t>Secondary Outcomes: </a:t>
            </a:r>
            <a:br>
              <a:rPr lang="en-US" dirty="0"/>
            </a:br>
            <a:r>
              <a:rPr lang="en-US" dirty="0"/>
              <a:t>Pregnancy and Birth Outcomes</a:t>
            </a:r>
          </a:p>
        </p:txBody>
      </p:sp>
      <p:sp>
        <p:nvSpPr>
          <p:cNvPr id="6" name="TextBox 5"/>
          <p:cNvSpPr txBox="1"/>
          <p:nvPr/>
        </p:nvSpPr>
        <p:spPr>
          <a:xfrm>
            <a:off x="2787496" y="1012660"/>
            <a:ext cx="6208687" cy="2031325"/>
          </a:xfrm>
          <a:prstGeom prst="rect">
            <a:avLst/>
          </a:prstGeom>
          <a:noFill/>
        </p:spPr>
        <p:txBody>
          <a:bodyPr wrap="none" rtlCol="0">
            <a:spAutoFit/>
          </a:bodyPr>
          <a:lstStyle/>
          <a:p>
            <a:pPr marL="285750" indent="-285750">
              <a:buFont typeface="Wingdings" charset="2"/>
              <a:buChar char="§"/>
            </a:pPr>
            <a:r>
              <a:rPr lang="en-US" dirty="0"/>
              <a:t>926 deliveries (460 in immediate arm vs 466 in deferred arm)</a:t>
            </a:r>
          </a:p>
          <a:p>
            <a:pPr marL="742950" lvl="1" indent="-285750">
              <a:buFont typeface="Wingdings" charset="2"/>
              <a:buChar char="§"/>
            </a:pPr>
            <a:r>
              <a:rPr lang="en-US" dirty="0"/>
              <a:t>915 singletons, 11 twins for total of 937 fetuses/infants</a:t>
            </a:r>
          </a:p>
          <a:p>
            <a:pPr marL="742950" lvl="1" indent="-285750">
              <a:buFont typeface="Wingdings" charset="2"/>
              <a:buChar char="§"/>
            </a:pPr>
            <a:r>
              <a:rPr lang="en-US" dirty="0"/>
              <a:t>26 stillbirths (fetal demise)</a:t>
            </a:r>
          </a:p>
          <a:p>
            <a:pPr marL="742950" lvl="1" indent="-285750">
              <a:buFont typeface="Wingdings" charset="2"/>
              <a:buChar char="§"/>
            </a:pPr>
            <a:r>
              <a:rPr lang="en-US" dirty="0"/>
              <a:t>2 abortions (1 spontaneous,  1 induced)</a:t>
            </a:r>
          </a:p>
          <a:p>
            <a:pPr marL="742950" lvl="1" indent="-285750">
              <a:buFont typeface="Wingdings" charset="2"/>
              <a:buChar char="§"/>
            </a:pPr>
            <a:r>
              <a:rPr lang="en-US" dirty="0"/>
              <a:t>909 live births</a:t>
            </a:r>
          </a:p>
          <a:p>
            <a:pPr marL="742950" lvl="1" indent="-285750">
              <a:buFont typeface="Wingdings" charset="2"/>
              <a:buChar char="§"/>
            </a:pPr>
            <a:endParaRPr lang="en-US" dirty="0"/>
          </a:p>
          <a:p>
            <a:pPr marL="742950" lvl="1" indent="-285750">
              <a:buFont typeface="Wingdings" charset="2"/>
              <a:buChar char="§"/>
            </a:pPr>
            <a:endParaRPr lang="en-US" dirty="0"/>
          </a:p>
        </p:txBody>
      </p:sp>
      <p:graphicFrame>
        <p:nvGraphicFramePr>
          <p:cNvPr id="7" name="Content Placeholder 4"/>
          <p:cNvGraphicFramePr>
            <a:graphicFrameLocks/>
          </p:cNvGraphicFramePr>
          <p:nvPr/>
        </p:nvGraphicFramePr>
        <p:xfrm>
          <a:off x="2148514" y="2133600"/>
          <a:ext cx="7486650"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36365" y="2542977"/>
            <a:ext cx="1003200" cy="369332"/>
          </a:xfrm>
          <a:prstGeom prst="rect">
            <a:avLst/>
          </a:prstGeom>
          <a:noFill/>
        </p:spPr>
        <p:txBody>
          <a:bodyPr wrap="square" rtlCol="0">
            <a:spAutoFit/>
          </a:bodyPr>
          <a:lstStyle/>
          <a:p>
            <a:r>
              <a:rPr lang="en-US" b="1" dirty="0">
                <a:solidFill>
                  <a:srgbClr val="008000"/>
                </a:solidFill>
              </a:rPr>
              <a:t>P=0.009</a:t>
            </a:r>
          </a:p>
        </p:txBody>
      </p:sp>
      <p:sp>
        <p:nvSpPr>
          <p:cNvPr id="8" name="TextBox 7"/>
          <p:cNvSpPr txBox="1"/>
          <p:nvPr/>
        </p:nvSpPr>
        <p:spPr>
          <a:xfrm>
            <a:off x="4238600" y="3897374"/>
            <a:ext cx="878908" cy="369332"/>
          </a:xfrm>
          <a:prstGeom prst="rect">
            <a:avLst/>
          </a:prstGeom>
          <a:noFill/>
        </p:spPr>
        <p:txBody>
          <a:bodyPr wrap="square" rtlCol="0">
            <a:spAutoFit/>
          </a:bodyPr>
          <a:lstStyle/>
          <a:p>
            <a:r>
              <a:rPr lang="en-US" b="1" dirty="0">
                <a:solidFill>
                  <a:srgbClr val="008000"/>
                </a:solidFill>
              </a:rPr>
              <a:t>P=0.09</a:t>
            </a:r>
          </a:p>
        </p:txBody>
      </p:sp>
      <p:sp>
        <p:nvSpPr>
          <p:cNvPr id="9" name="TextBox 8"/>
          <p:cNvSpPr txBox="1"/>
          <p:nvPr/>
        </p:nvSpPr>
        <p:spPr>
          <a:xfrm>
            <a:off x="5765161" y="3005650"/>
            <a:ext cx="878908" cy="369332"/>
          </a:xfrm>
          <a:prstGeom prst="rect">
            <a:avLst/>
          </a:prstGeom>
          <a:noFill/>
        </p:spPr>
        <p:txBody>
          <a:bodyPr wrap="square" rtlCol="0">
            <a:spAutoFit/>
          </a:bodyPr>
          <a:lstStyle/>
          <a:p>
            <a:r>
              <a:rPr lang="en-US" b="1" dirty="0">
                <a:solidFill>
                  <a:srgbClr val="008000"/>
                </a:solidFill>
              </a:rPr>
              <a:t>P=0.07</a:t>
            </a:r>
          </a:p>
        </p:txBody>
      </p:sp>
      <p:sp>
        <p:nvSpPr>
          <p:cNvPr id="10" name="TextBox 9"/>
          <p:cNvSpPr txBox="1"/>
          <p:nvPr/>
        </p:nvSpPr>
        <p:spPr>
          <a:xfrm>
            <a:off x="7010400" y="3268240"/>
            <a:ext cx="878908" cy="369332"/>
          </a:xfrm>
          <a:prstGeom prst="rect">
            <a:avLst/>
          </a:prstGeom>
          <a:noFill/>
        </p:spPr>
        <p:txBody>
          <a:bodyPr wrap="square" rtlCol="0">
            <a:spAutoFit/>
          </a:bodyPr>
          <a:lstStyle/>
          <a:p>
            <a:r>
              <a:rPr lang="en-US" b="1" dirty="0">
                <a:solidFill>
                  <a:srgbClr val="008000"/>
                </a:solidFill>
              </a:rPr>
              <a:t>P=0.29</a:t>
            </a:r>
          </a:p>
        </p:txBody>
      </p:sp>
      <p:sp>
        <p:nvSpPr>
          <p:cNvPr id="11" name="TextBox 10"/>
          <p:cNvSpPr txBox="1"/>
          <p:nvPr/>
        </p:nvSpPr>
        <p:spPr>
          <a:xfrm>
            <a:off x="8382000" y="4505414"/>
            <a:ext cx="878908" cy="369332"/>
          </a:xfrm>
          <a:prstGeom prst="rect">
            <a:avLst/>
          </a:prstGeom>
          <a:noFill/>
        </p:spPr>
        <p:txBody>
          <a:bodyPr wrap="square" rtlCol="0">
            <a:spAutoFit/>
          </a:bodyPr>
          <a:lstStyle/>
          <a:p>
            <a:r>
              <a:rPr lang="en-US" b="1" dirty="0">
                <a:solidFill>
                  <a:srgbClr val="008000"/>
                </a:solidFill>
              </a:rPr>
              <a:t>P=0.26</a:t>
            </a:r>
          </a:p>
        </p:txBody>
      </p:sp>
      <p:sp>
        <p:nvSpPr>
          <p:cNvPr id="12" name="TextBox 11"/>
          <p:cNvSpPr txBox="1"/>
          <p:nvPr/>
        </p:nvSpPr>
        <p:spPr>
          <a:xfrm>
            <a:off x="2709245" y="5064324"/>
            <a:ext cx="6764965" cy="307777"/>
          </a:xfrm>
          <a:prstGeom prst="rect">
            <a:avLst/>
          </a:prstGeom>
          <a:noFill/>
        </p:spPr>
        <p:txBody>
          <a:bodyPr wrap="square" rtlCol="0">
            <a:spAutoFit/>
          </a:bodyPr>
          <a:lstStyle/>
          <a:p>
            <a:r>
              <a:rPr lang="en-US" sz="1400" b="1" dirty="0"/>
              <a:t>n=106   n=77             n=17  n=9                n=62  n=46              n=48  n=40                n=10   n=6</a:t>
            </a:r>
          </a:p>
        </p:txBody>
      </p:sp>
      <p:sp>
        <p:nvSpPr>
          <p:cNvPr id="13" name="TextBox 12"/>
          <p:cNvSpPr txBox="1"/>
          <p:nvPr/>
        </p:nvSpPr>
        <p:spPr>
          <a:xfrm>
            <a:off x="3090616" y="6037465"/>
            <a:ext cx="5291385" cy="707886"/>
          </a:xfrm>
          <a:prstGeom prst="rect">
            <a:avLst/>
          </a:prstGeom>
          <a:solidFill>
            <a:srgbClr val="92D050"/>
          </a:solidFill>
        </p:spPr>
        <p:txBody>
          <a:bodyPr wrap="none" rtlCol="0">
            <a:spAutoFit/>
          </a:bodyPr>
          <a:lstStyle/>
          <a:p>
            <a:pPr algn="ctr"/>
            <a:r>
              <a:rPr lang="en-US" sz="2000" b="1" dirty="0"/>
              <a:t>Significant differences observed in </a:t>
            </a:r>
          </a:p>
          <a:p>
            <a:pPr algn="ctr"/>
            <a:r>
              <a:rPr lang="en-US" sz="2000" b="1" dirty="0"/>
              <a:t>Adverse Pregnancy Outcomes by treatment arm</a:t>
            </a:r>
          </a:p>
        </p:txBody>
      </p:sp>
    </p:spTree>
    <p:extLst>
      <p:ext uri="{BB962C8B-B14F-4D97-AF65-F5344CB8AC3E}">
        <p14:creationId xmlns:p14="http://schemas.microsoft.com/office/powerpoint/2010/main" val="7056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Updates in Management of Drug-Susceptible TB in </a:t>
            </a:r>
            <a:r>
              <a:rPr lang="en-US" sz="3200" dirty="0" err="1"/>
              <a:t>PLWHIV</a:t>
            </a:r>
            <a:endParaRPr lang="en-US" sz="3200" dirty="0"/>
          </a:p>
        </p:txBody>
      </p:sp>
      <p:sp>
        <p:nvSpPr>
          <p:cNvPr id="3" name="Content Placeholder 2"/>
          <p:cNvSpPr>
            <a:spLocks noGrp="1"/>
          </p:cNvSpPr>
          <p:nvPr>
            <p:ph idx="1"/>
          </p:nvPr>
        </p:nvSpPr>
        <p:spPr/>
        <p:txBody>
          <a:bodyPr>
            <a:normAutofit/>
          </a:bodyPr>
          <a:lstStyle/>
          <a:p>
            <a:r>
              <a:rPr lang="en-GB" sz="4000" dirty="0"/>
              <a:t>Diagnosis </a:t>
            </a:r>
          </a:p>
          <a:p>
            <a:r>
              <a:rPr lang="en-GB" sz="4000" dirty="0"/>
              <a:t>Prevention </a:t>
            </a:r>
          </a:p>
          <a:p>
            <a:r>
              <a:rPr lang="en-GB" sz="4000" dirty="0"/>
              <a:t>Treatment </a:t>
            </a:r>
          </a:p>
          <a:p>
            <a:r>
              <a:rPr lang="en-GB" sz="4000" dirty="0"/>
              <a:t>Update on TB Vaccines</a:t>
            </a:r>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defRPr/>
            </a:pPr>
            <a:r>
              <a:rPr lang="en-US" b="1" dirty="0">
                <a:solidFill>
                  <a:srgbClr val="3333FF"/>
                </a:solidFill>
                <a:effectLst>
                  <a:outerShdw blurRad="25400" dist="50800" dir="2700000" algn="tl" rotWithShape="0">
                    <a:prstClr val="black">
                      <a:alpha val="40000"/>
                    </a:prstClr>
                  </a:outerShdw>
                </a:effectLst>
              </a:rPr>
              <a:t>Why is TB Still Relevan</a:t>
            </a:r>
            <a:r>
              <a:rPr lang="en-US" dirty="0">
                <a:solidFill>
                  <a:srgbClr val="3333FF"/>
                </a:solidFill>
                <a:effectLst>
                  <a:outerShdw blurRad="25400" dist="50800" dir="2700000" algn="tl" rotWithShape="0">
                    <a:prstClr val="black">
                      <a:alpha val="40000"/>
                    </a:prstClr>
                  </a:outerShdw>
                </a:effectLst>
              </a:rPr>
              <a:t>t Today?</a:t>
            </a:r>
            <a:endParaRPr lang="en-US" b="1" dirty="0">
              <a:solidFill>
                <a:srgbClr val="3333FF"/>
              </a:solidFill>
              <a:effectLst>
                <a:outerShdw blurRad="25400" dist="50800" dir="2700000" algn="tl" rotWithShape="0">
                  <a:prstClr val="black">
                    <a:alpha val="40000"/>
                  </a:prstClr>
                </a:outerShdw>
              </a:effectLst>
            </a:endParaRPr>
          </a:p>
        </p:txBody>
      </p:sp>
      <p:sp>
        <p:nvSpPr>
          <p:cNvPr id="21507" name="TextBox 5"/>
          <p:cNvSpPr txBox="1">
            <a:spLocks noChangeArrowheads="1"/>
          </p:cNvSpPr>
          <p:nvPr/>
        </p:nvSpPr>
        <p:spPr bwMode="auto">
          <a:xfrm>
            <a:off x="6781800" y="1752601"/>
            <a:ext cx="3733800" cy="1200329"/>
          </a:xfrm>
          <a:prstGeom prst="rect">
            <a:avLst/>
          </a:prstGeom>
          <a:noFill/>
          <a:ln w="57150">
            <a:solidFill>
              <a:srgbClr val="FF0000"/>
            </a:solidFill>
            <a:miter lim="800000"/>
            <a:headEnd/>
            <a:tailEnd/>
          </a:ln>
        </p:spPr>
        <p:txBody>
          <a:bodyPr>
            <a:spAutoFit/>
          </a:bodyPr>
          <a:lstStyle/>
          <a:p>
            <a:pPr algn="ctr" eaLnBrk="0" hangingPunct="0"/>
            <a:r>
              <a:rPr lang="en-US" sz="2400" dirty="0">
                <a:solidFill>
                  <a:prstClr val="black"/>
                </a:solidFill>
                <a:latin typeface="Calibri" pitchFamily="34" charset="0"/>
              </a:rPr>
              <a:t>Worldwide, 10 million new incident cases of TB in 2017;  </a:t>
            </a:r>
            <a:r>
              <a:rPr lang="en-US" sz="2400" dirty="0">
                <a:solidFill>
                  <a:srgbClr val="FF0000"/>
                </a:solidFill>
                <a:latin typeface="Calibri" pitchFamily="34" charset="0"/>
              </a:rPr>
              <a:t>1.6 million TB deaths</a:t>
            </a:r>
          </a:p>
        </p:txBody>
      </p:sp>
      <p:sp>
        <p:nvSpPr>
          <p:cNvPr id="21508" name="TextBox 6"/>
          <p:cNvSpPr txBox="1">
            <a:spLocks noChangeArrowheads="1"/>
          </p:cNvSpPr>
          <p:nvPr/>
        </p:nvSpPr>
        <p:spPr bwMode="auto">
          <a:xfrm>
            <a:off x="1178560" y="4572000"/>
            <a:ext cx="3850640" cy="1569660"/>
          </a:xfrm>
          <a:prstGeom prst="rect">
            <a:avLst/>
          </a:prstGeom>
          <a:noFill/>
          <a:ln w="57150">
            <a:solidFill>
              <a:srgbClr val="FF0000"/>
            </a:solidFill>
            <a:miter lim="800000"/>
            <a:headEnd/>
            <a:tailEnd/>
          </a:ln>
        </p:spPr>
        <p:txBody>
          <a:bodyPr wrap="square">
            <a:spAutoFit/>
          </a:bodyPr>
          <a:lstStyle/>
          <a:p>
            <a:pPr algn="ctr"/>
            <a:r>
              <a:rPr lang="en-US" sz="2400" dirty="0">
                <a:solidFill>
                  <a:prstClr val="black"/>
                </a:solidFill>
                <a:latin typeface="Calibri" pitchFamily="34" charset="0"/>
              </a:rPr>
              <a:t>464,633 of incident TB cases (9%) were in people with HIV; </a:t>
            </a:r>
            <a:r>
              <a:rPr lang="en-US" sz="2400" dirty="0">
                <a:solidFill>
                  <a:srgbClr val="FF0000"/>
                </a:solidFill>
                <a:latin typeface="Calibri" pitchFamily="34" charset="0"/>
              </a:rPr>
              <a:t>300,000 HIV-TB deaths in 2017 (18.8%)</a:t>
            </a:r>
          </a:p>
        </p:txBody>
      </p:sp>
      <p:sp>
        <p:nvSpPr>
          <p:cNvPr id="6" name="Left Arrow 5"/>
          <p:cNvSpPr/>
          <p:nvPr/>
        </p:nvSpPr>
        <p:spPr>
          <a:xfrm>
            <a:off x="6096001" y="2133600"/>
            <a:ext cx="685799"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Right Arrow 6"/>
          <p:cNvSpPr/>
          <p:nvPr/>
        </p:nvSpPr>
        <p:spPr>
          <a:xfrm>
            <a:off x="5029201" y="5105400"/>
            <a:ext cx="731519"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676400" y="1270000"/>
            <a:ext cx="4401720" cy="2692400"/>
          </a:xfrm>
          <a:prstGeom prst="rect">
            <a:avLst/>
          </a:prstGeom>
        </p:spPr>
      </p:pic>
      <p:pic>
        <p:nvPicPr>
          <p:cNvPr id="8" name="Picture 7"/>
          <p:cNvPicPr>
            <a:picLocks noChangeAspect="1"/>
          </p:cNvPicPr>
          <p:nvPr/>
        </p:nvPicPr>
        <p:blipFill>
          <a:blip r:embed="rId4"/>
          <a:stretch>
            <a:fillRect/>
          </a:stretch>
        </p:blipFill>
        <p:spPr>
          <a:xfrm>
            <a:off x="5829934" y="3657600"/>
            <a:ext cx="4761867" cy="2895600"/>
          </a:xfrm>
          <a:prstGeom prst="rect">
            <a:avLst/>
          </a:prstGeom>
        </p:spPr>
      </p:pic>
      <p:sp>
        <p:nvSpPr>
          <p:cNvPr id="4" name="Oval 3"/>
          <p:cNvSpPr/>
          <p:nvPr/>
        </p:nvSpPr>
        <p:spPr>
          <a:xfrm>
            <a:off x="7924800" y="5364480"/>
            <a:ext cx="731520" cy="73152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81400" y="2819400"/>
            <a:ext cx="731520" cy="73152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4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8032" y="1103332"/>
            <a:ext cx="775851" cy="461665"/>
          </a:xfrm>
          <a:prstGeom prst="rect">
            <a:avLst/>
          </a:prstGeom>
          <a:solidFill>
            <a:schemeClr val="bg1"/>
          </a:solidFill>
        </p:spPr>
        <p:txBody>
          <a:bodyPr wrap="square" rtlCol="0">
            <a:spAutoFit/>
          </a:bodyPr>
          <a:lstStyle/>
          <a:p>
            <a:endParaRPr lang="en-US" sz="2400" dirty="0">
              <a:latin typeface="Calibri" panose="020F0502020204030204" pitchFamily="34" charset="0"/>
            </a:endParaRPr>
          </a:p>
        </p:txBody>
      </p:sp>
      <p:sp>
        <p:nvSpPr>
          <p:cNvPr id="18" name="TextBox 17"/>
          <p:cNvSpPr txBox="1"/>
          <p:nvPr/>
        </p:nvSpPr>
        <p:spPr>
          <a:xfrm>
            <a:off x="9225417" y="1508707"/>
            <a:ext cx="2094839" cy="666977"/>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No-TB cohort</a:t>
            </a:r>
          </a:p>
          <a:p>
            <a:endParaRPr lang="en-US" sz="1867" dirty="0">
              <a:latin typeface="Arial" panose="020B0604020202020204" pitchFamily="34" charset="0"/>
              <a:cs typeface="Arial" panose="020B0604020202020204" pitchFamily="34" charset="0"/>
            </a:endParaRPr>
          </a:p>
        </p:txBody>
      </p:sp>
      <p:sp>
        <p:nvSpPr>
          <p:cNvPr id="19" name="TextBox 18"/>
          <p:cNvSpPr txBox="1"/>
          <p:nvPr/>
        </p:nvSpPr>
        <p:spPr>
          <a:xfrm>
            <a:off x="9259190" y="2022419"/>
            <a:ext cx="1517413" cy="379656"/>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TB cohort</a:t>
            </a:r>
            <a:endParaRPr lang="en-US" sz="1867" i="1" dirty="0">
              <a:latin typeface="Arial" panose="020B0604020202020204" pitchFamily="34" charset="0"/>
              <a:cs typeface="Arial" panose="020B0604020202020204" pitchFamily="34" charset="0"/>
            </a:endParaRPr>
          </a:p>
        </p:txBody>
      </p:sp>
      <p:sp>
        <p:nvSpPr>
          <p:cNvPr id="20" name="TextBox 19"/>
          <p:cNvSpPr txBox="1"/>
          <p:nvPr/>
        </p:nvSpPr>
        <p:spPr>
          <a:xfrm>
            <a:off x="8913607" y="2427703"/>
            <a:ext cx="2310903" cy="338554"/>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Log-rank p&lt;0.001</a:t>
            </a:r>
          </a:p>
        </p:txBody>
      </p:sp>
      <p:sp>
        <p:nvSpPr>
          <p:cNvPr id="5" name="TextBox 4"/>
          <p:cNvSpPr txBox="1"/>
          <p:nvPr/>
        </p:nvSpPr>
        <p:spPr>
          <a:xfrm>
            <a:off x="1577317" y="5470452"/>
            <a:ext cx="849173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Time “0” was 8-months post TB diagnosis (for TB cohort) and 8 months after enrollment (for no-TB cohort).  </a:t>
            </a:r>
          </a:p>
        </p:txBody>
      </p:sp>
      <p:sp>
        <p:nvSpPr>
          <p:cNvPr id="15" name="TextBox 14"/>
          <p:cNvSpPr txBox="1"/>
          <p:nvPr/>
        </p:nvSpPr>
        <p:spPr>
          <a:xfrm>
            <a:off x="261665" y="5720800"/>
            <a:ext cx="8491739" cy="379656"/>
          </a:xfrm>
          <a:prstGeom prst="rect">
            <a:avLst/>
          </a:prstGeom>
          <a:noFill/>
        </p:spPr>
        <p:txBody>
          <a:bodyPr wrap="square" rtlCol="0">
            <a:spAutoFit/>
          </a:bodyPr>
          <a:lstStyle/>
          <a:p>
            <a:r>
              <a:rPr lang="en-US" sz="1867" b="1" dirty="0">
                <a:latin typeface="Arial" panose="020B0604020202020204" pitchFamily="34" charset="0"/>
                <a:cs typeface="Arial" panose="020B0604020202020204" pitchFamily="34" charset="0"/>
              </a:rPr>
              <a:t>Patients at risk:</a:t>
            </a:r>
            <a:endParaRPr lang="en-US" sz="1867"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8878189" y="1633124"/>
            <a:ext cx="381000" cy="254000"/>
          </a:xfrm>
          <a:prstGeom prst="rect">
            <a:avLst/>
          </a:prstGeom>
        </p:spPr>
      </p:pic>
      <p:pic>
        <p:nvPicPr>
          <p:cNvPr id="13" name="Picture 12"/>
          <p:cNvPicPr>
            <a:picLocks noChangeAspect="1"/>
          </p:cNvPicPr>
          <p:nvPr/>
        </p:nvPicPr>
        <p:blipFill>
          <a:blip r:embed="rId4"/>
          <a:stretch>
            <a:fillRect/>
          </a:stretch>
        </p:blipFill>
        <p:spPr>
          <a:xfrm>
            <a:off x="8854953" y="2119719"/>
            <a:ext cx="393700" cy="241300"/>
          </a:xfrm>
          <a:prstGeom prst="rect">
            <a:avLst/>
          </a:prstGeom>
        </p:spPr>
      </p:pic>
      <p:pic>
        <p:nvPicPr>
          <p:cNvPr id="2" name="Picture 1"/>
          <p:cNvPicPr>
            <a:picLocks noChangeAspect="1"/>
          </p:cNvPicPr>
          <p:nvPr/>
        </p:nvPicPr>
        <p:blipFill>
          <a:blip r:embed="rId5"/>
          <a:stretch>
            <a:fillRect/>
          </a:stretch>
        </p:blipFill>
        <p:spPr>
          <a:xfrm>
            <a:off x="1399774" y="1165384"/>
            <a:ext cx="7188917" cy="4263771"/>
          </a:xfrm>
          <a:prstGeom prst="rect">
            <a:avLst/>
          </a:prstGeom>
        </p:spPr>
      </p:pic>
      <p:sp>
        <p:nvSpPr>
          <p:cNvPr id="21" name="Rectangle 20"/>
          <p:cNvSpPr/>
          <p:nvPr/>
        </p:nvSpPr>
        <p:spPr>
          <a:xfrm>
            <a:off x="4668033" y="5179100"/>
            <a:ext cx="1391215" cy="338554"/>
          </a:xfrm>
          <a:prstGeom prst="rect">
            <a:avLst/>
          </a:prstGeom>
          <a:solidFill>
            <a:schemeClr val="bg1"/>
          </a:solidFill>
        </p:spPr>
        <p:txBody>
          <a:bodyPr wrap="none">
            <a:spAutoFit/>
          </a:bodyPr>
          <a:lstStyle/>
          <a:p>
            <a:r>
              <a:rPr lang="en-US" sz="1600" b="1" dirty="0">
                <a:latin typeface="Arial" panose="020B0604020202020204" pitchFamily="34" charset="0"/>
                <a:cs typeface="Arial" panose="020B0604020202020204" pitchFamily="34" charset="0"/>
              </a:rPr>
              <a:t>Time (years)</a:t>
            </a:r>
          </a:p>
        </p:txBody>
      </p:sp>
      <p:sp>
        <p:nvSpPr>
          <p:cNvPr id="22" name="Rectangle 21"/>
          <p:cNvSpPr/>
          <p:nvPr/>
        </p:nvSpPr>
        <p:spPr>
          <a:xfrm rot="16200000">
            <a:off x="-24630" y="2931233"/>
            <a:ext cx="2468946" cy="338554"/>
          </a:xfrm>
          <a:prstGeom prst="rect">
            <a:avLst/>
          </a:prstGeom>
          <a:solidFill>
            <a:schemeClr val="bg1"/>
          </a:solidFill>
        </p:spPr>
        <p:txBody>
          <a:bodyPr wrap="none">
            <a:spAutoFit/>
          </a:bodyPr>
          <a:lstStyle/>
          <a:p>
            <a:r>
              <a:rPr lang="en-US" sz="1600" b="1" dirty="0">
                <a:latin typeface="Arial" panose="020B0604020202020204" pitchFamily="34" charset="0"/>
                <a:cs typeface="Arial" panose="020B0604020202020204" pitchFamily="34" charset="0"/>
              </a:rPr>
              <a:t>Survival probability (%)</a:t>
            </a:r>
          </a:p>
        </p:txBody>
      </p:sp>
      <p:pic>
        <p:nvPicPr>
          <p:cNvPr id="6" name="Picture 5"/>
          <p:cNvPicPr>
            <a:picLocks noChangeAspect="1"/>
          </p:cNvPicPr>
          <p:nvPr/>
        </p:nvPicPr>
        <p:blipFill>
          <a:blip r:embed="rId6"/>
          <a:stretch>
            <a:fillRect/>
          </a:stretch>
        </p:blipFill>
        <p:spPr>
          <a:xfrm>
            <a:off x="242415" y="6040497"/>
            <a:ext cx="8510989" cy="685800"/>
          </a:xfrm>
          <a:prstGeom prst="rect">
            <a:avLst/>
          </a:prstGeom>
        </p:spPr>
      </p:pic>
      <p:pic>
        <p:nvPicPr>
          <p:cNvPr id="23" name="Picture 22" descr="Logo Centres GHESKIO en format Vectoriel.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4720" y="121920"/>
            <a:ext cx="863600" cy="882373"/>
          </a:xfrm>
          <a:prstGeom prst="rect">
            <a:avLst/>
          </a:prstGeom>
        </p:spPr>
      </p:pic>
      <p:cxnSp>
        <p:nvCxnSpPr>
          <p:cNvPr id="24" name="Straight Connector 23"/>
          <p:cNvCxnSpPr/>
          <p:nvPr/>
        </p:nvCxnSpPr>
        <p:spPr>
          <a:xfrm>
            <a:off x="0" y="1042257"/>
            <a:ext cx="12192000" cy="0"/>
          </a:xfrm>
          <a:prstGeom prst="lin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5" name="Title 1"/>
          <p:cNvSpPr>
            <a:spLocks noGrp="1"/>
          </p:cNvSpPr>
          <p:nvPr>
            <p:ph type="title"/>
          </p:nvPr>
        </p:nvSpPr>
        <p:spPr>
          <a:xfrm>
            <a:off x="627933" y="100472"/>
            <a:ext cx="10972800" cy="1143000"/>
          </a:xfrm>
        </p:spPr>
        <p:txBody>
          <a:bodyPr>
            <a:normAutofit/>
          </a:bodyPr>
          <a:lstStyle/>
          <a:p>
            <a:pPr algn="l"/>
            <a:r>
              <a:rPr lang="en-US" sz="2667" dirty="0"/>
              <a:t>Higher Long-Term Mortality in TB Survivors (vs. </a:t>
            </a:r>
            <a:r>
              <a:rPr lang="en-US" sz="2667"/>
              <a:t>No TB)</a:t>
            </a:r>
            <a:endParaRPr lang="en-US" sz="2667" dirty="0">
              <a:latin typeface="Arial" panose="020B0604020202020204" pitchFamily="34" charset="0"/>
            </a:endParaRPr>
          </a:p>
        </p:txBody>
      </p:sp>
      <p:sp>
        <p:nvSpPr>
          <p:cNvPr id="17" name="TextBox 16"/>
          <p:cNvSpPr txBox="1"/>
          <p:nvPr/>
        </p:nvSpPr>
        <p:spPr>
          <a:xfrm>
            <a:off x="8913607" y="6191023"/>
            <a:ext cx="3044713" cy="379656"/>
          </a:xfrm>
          <a:prstGeom prst="rect">
            <a:avLst/>
          </a:prstGeom>
          <a:noFill/>
        </p:spPr>
        <p:txBody>
          <a:bodyPr wrap="square" rtlCol="0">
            <a:spAutoFit/>
          </a:bodyPr>
          <a:lstStyle/>
          <a:p>
            <a:r>
              <a:rPr lang="en-US" sz="1867" b="1" dirty="0">
                <a:latin typeface="Arial" panose="020B0604020202020204" pitchFamily="34" charset="0"/>
                <a:cs typeface="Arial" panose="020B0604020202020204" pitchFamily="34" charset="0"/>
              </a:rPr>
              <a:t>Yvetot J, et al. CROI 2019</a:t>
            </a:r>
          </a:p>
        </p:txBody>
      </p:sp>
    </p:spTree>
    <p:extLst>
      <p:ext uri="{BB962C8B-B14F-4D97-AF65-F5344CB8AC3E}">
        <p14:creationId xmlns:p14="http://schemas.microsoft.com/office/powerpoint/2010/main" val="2548494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4BAC1-39D9-6043-919D-BECA309172AF}"/>
              </a:ext>
            </a:extLst>
          </p:cNvPr>
          <p:cNvSpPr>
            <a:spLocks noGrp="1"/>
          </p:cNvSpPr>
          <p:nvPr>
            <p:ph type="title"/>
          </p:nvPr>
        </p:nvSpPr>
        <p:spPr/>
        <p:txBody>
          <a:bodyPr/>
          <a:lstStyle/>
          <a:p>
            <a:r>
              <a:rPr lang="en-US" dirty="0"/>
              <a:t>Updates in TB Diagnosis</a:t>
            </a:r>
          </a:p>
        </p:txBody>
      </p:sp>
      <p:sp>
        <p:nvSpPr>
          <p:cNvPr id="3" name="Content Placeholder 2">
            <a:extLst>
              <a:ext uri="{FF2B5EF4-FFF2-40B4-BE49-F238E27FC236}">
                <a16:creationId xmlns="" xmlns:a16="http://schemas.microsoft.com/office/drawing/2014/main" id="{43BA574C-703B-1D47-A226-8740CD3A5FC1}"/>
              </a:ext>
            </a:extLst>
          </p:cNvPr>
          <p:cNvSpPr>
            <a:spLocks noGrp="1"/>
          </p:cNvSpPr>
          <p:nvPr>
            <p:ph idx="1"/>
          </p:nvPr>
        </p:nvSpPr>
        <p:spPr/>
        <p:txBody>
          <a:bodyPr/>
          <a:lstStyle/>
          <a:p>
            <a:pPr marL="0" indent="0">
              <a:buNone/>
            </a:pPr>
            <a:r>
              <a:rPr lang="en-US" dirty="0"/>
              <a:t>.</a:t>
            </a:r>
          </a:p>
        </p:txBody>
      </p:sp>
      <p:pic>
        <p:nvPicPr>
          <p:cNvPr id="4" name="Picture 3">
            <a:extLst>
              <a:ext uri="{FF2B5EF4-FFF2-40B4-BE49-F238E27FC236}">
                <a16:creationId xmlns="" xmlns:a16="http://schemas.microsoft.com/office/drawing/2014/main" id="{FA03EB44-FB0D-6A45-86F7-4C914AC778DE}"/>
              </a:ext>
            </a:extLst>
          </p:cNvPr>
          <p:cNvPicPr>
            <a:picLocks noChangeAspect="1"/>
          </p:cNvPicPr>
          <p:nvPr/>
        </p:nvPicPr>
        <p:blipFill>
          <a:blip r:embed="rId3"/>
          <a:stretch>
            <a:fillRect/>
          </a:stretch>
        </p:blipFill>
        <p:spPr>
          <a:xfrm>
            <a:off x="3392556" y="1600202"/>
            <a:ext cx="5406887" cy="3552129"/>
          </a:xfrm>
          <a:prstGeom prst="rect">
            <a:avLst/>
          </a:prstGeom>
        </p:spPr>
      </p:pic>
    </p:spTree>
    <p:extLst>
      <p:ext uri="{BB962C8B-B14F-4D97-AF65-F5344CB8AC3E}">
        <p14:creationId xmlns:p14="http://schemas.microsoft.com/office/powerpoint/2010/main" val="151098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E203E8-BFC4-5045-9E64-0FF791E8A4AA}"/>
              </a:ext>
            </a:extLst>
          </p:cNvPr>
          <p:cNvSpPr>
            <a:spLocks noGrp="1"/>
          </p:cNvSpPr>
          <p:nvPr>
            <p:ph type="title"/>
          </p:nvPr>
        </p:nvSpPr>
        <p:spPr/>
        <p:txBody>
          <a:bodyPr/>
          <a:lstStyle/>
          <a:p>
            <a:r>
              <a:rPr lang="en-US" dirty="0"/>
              <a:t>TB Detection with </a:t>
            </a:r>
            <a:r>
              <a:rPr lang="en-US" dirty="0" err="1"/>
              <a:t>Xpert</a:t>
            </a:r>
            <a:r>
              <a:rPr lang="en-US" dirty="0"/>
              <a:t> vs </a:t>
            </a:r>
            <a:r>
              <a:rPr lang="en-US" dirty="0" err="1"/>
              <a:t>Xpert</a:t>
            </a:r>
            <a:r>
              <a:rPr lang="en-US" dirty="0"/>
              <a:t> Ultra</a:t>
            </a:r>
          </a:p>
        </p:txBody>
      </p:sp>
      <p:graphicFrame>
        <p:nvGraphicFramePr>
          <p:cNvPr id="4" name="Content Placeholder 3">
            <a:extLst>
              <a:ext uri="{FF2B5EF4-FFF2-40B4-BE49-F238E27FC236}">
                <a16:creationId xmlns="" xmlns:a16="http://schemas.microsoft.com/office/drawing/2014/main" id="{1056B629-26B7-EF44-812B-6BD1093FE369}"/>
              </a:ext>
            </a:extLst>
          </p:cNvPr>
          <p:cNvGraphicFramePr>
            <a:graphicFrameLocks noGrp="1"/>
          </p:cNvGraphicFramePr>
          <p:nvPr>
            <p:ph idx="1"/>
            <p:extLst>
              <p:ext uri="{D42A27DB-BD31-4B8C-83A1-F6EECF244321}">
                <p14:modId xmlns:p14="http://schemas.microsoft.com/office/powerpoint/2010/main" val="720821140"/>
              </p:ext>
            </p:extLst>
          </p:nvPr>
        </p:nvGraphicFramePr>
        <p:xfrm>
          <a:off x="269630" y="1417640"/>
          <a:ext cx="11554939" cy="3543013"/>
        </p:xfrm>
        <a:graphic>
          <a:graphicData uri="http://schemas.openxmlformats.org/drawingml/2006/table">
            <a:tbl>
              <a:tblPr firstRow="1" bandRow="1">
                <a:tableStyleId>{5C22544A-7EE6-4342-B048-85BDC9FD1C3A}</a:tableStyleId>
              </a:tblPr>
              <a:tblGrid>
                <a:gridCol w="1793422">
                  <a:extLst>
                    <a:ext uri="{9D8B030D-6E8A-4147-A177-3AD203B41FA5}">
                      <a16:colId xmlns="" xmlns:a16="http://schemas.microsoft.com/office/drawing/2014/main" val="4063855843"/>
                    </a:ext>
                  </a:extLst>
                </a:gridCol>
                <a:gridCol w="2095260">
                  <a:extLst>
                    <a:ext uri="{9D8B030D-6E8A-4147-A177-3AD203B41FA5}">
                      <a16:colId xmlns="" xmlns:a16="http://schemas.microsoft.com/office/drawing/2014/main" val="2593893467"/>
                    </a:ext>
                  </a:extLst>
                </a:gridCol>
                <a:gridCol w="1827063">
                  <a:extLst>
                    <a:ext uri="{9D8B030D-6E8A-4147-A177-3AD203B41FA5}">
                      <a16:colId xmlns="" xmlns:a16="http://schemas.microsoft.com/office/drawing/2014/main" val="1355460639"/>
                    </a:ext>
                  </a:extLst>
                </a:gridCol>
                <a:gridCol w="1975203">
                  <a:extLst>
                    <a:ext uri="{9D8B030D-6E8A-4147-A177-3AD203B41FA5}">
                      <a16:colId xmlns="" xmlns:a16="http://schemas.microsoft.com/office/drawing/2014/main" val="2893943451"/>
                    </a:ext>
                  </a:extLst>
                </a:gridCol>
                <a:gridCol w="1851752">
                  <a:extLst>
                    <a:ext uri="{9D8B030D-6E8A-4147-A177-3AD203B41FA5}">
                      <a16:colId xmlns="" xmlns:a16="http://schemas.microsoft.com/office/drawing/2014/main" val="3928382981"/>
                    </a:ext>
                  </a:extLst>
                </a:gridCol>
                <a:gridCol w="2012239">
                  <a:extLst>
                    <a:ext uri="{9D8B030D-6E8A-4147-A177-3AD203B41FA5}">
                      <a16:colId xmlns="" xmlns:a16="http://schemas.microsoft.com/office/drawing/2014/main" val="851407174"/>
                    </a:ext>
                  </a:extLst>
                </a:gridCol>
              </a:tblGrid>
              <a:tr h="773691">
                <a:tc>
                  <a:txBody>
                    <a:bodyPr/>
                    <a:lstStyle/>
                    <a:p>
                      <a:endParaRPr lang="en-US" dirty="0"/>
                    </a:p>
                  </a:txBody>
                  <a:tcPr/>
                </a:tc>
                <a:tc gridSpan="4">
                  <a:txBody>
                    <a:bodyPr/>
                    <a:lstStyle/>
                    <a:p>
                      <a:pPr algn="ctr"/>
                      <a:r>
                        <a:rPr lang="en-US" dirty="0"/>
                        <a:t>Sensitivity By Smear and HIV Status</a:t>
                      </a:r>
                    </a:p>
                    <a:p>
                      <a:pPr algn="ctr"/>
                      <a:r>
                        <a:rPr lang="en-US" dirty="0"/>
                        <a:t> (95% CI; n/N)</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ctr"/>
                      <a:r>
                        <a:rPr lang="en-US" dirty="0"/>
                        <a:t>Specificity </a:t>
                      </a:r>
                    </a:p>
                    <a:p>
                      <a:pPr algn="ctr"/>
                      <a:r>
                        <a:rPr lang="en-US" dirty="0"/>
                        <a:t>(95% CI; n/N)</a:t>
                      </a:r>
                    </a:p>
                  </a:txBody>
                  <a:tcPr/>
                </a:tc>
                <a:extLst>
                  <a:ext uri="{0D108BD9-81ED-4DB2-BD59-A6C34878D82A}">
                    <a16:rowId xmlns="" xmlns:a16="http://schemas.microsoft.com/office/drawing/2014/main" val="1322396056"/>
                  </a:ext>
                </a:extLst>
              </a:tr>
              <a:tr h="448249">
                <a:tc>
                  <a:txBody>
                    <a:bodyPr/>
                    <a:lstStyle/>
                    <a:p>
                      <a:endParaRPr lang="en-US" dirty="0"/>
                    </a:p>
                  </a:txBody>
                  <a:tcPr/>
                </a:tc>
                <a:tc>
                  <a:txBody>
                    <a:bodyPr/>
                    <a:lstStyle/>
                    <a:p>
                      <a:pPr algn="ctr"/>
                      <a:r>
                        <a:rPr lang="en-US" b="1" dirty="0"/>
                        <a:t>All culture-positive</a:t>
                      </a:r>
                    </a:p>
                  </a:txBody>
                  <a:tcPr/>
                </a:tc>
                <a:tc>
                  <a:txBody>
                    <a:bodyPr/>
                    <a:lstStyle/>
                    <a:p>
                      <a:pPr algn="ctr"/>
                      <a:r>
                        <a:rPr lang="en-US" b="1" dirty="0">
                          <a:solidFill>
                            <a:srgbClr val="FF0000"/>
                          </a:solidFill>
                        </a:rPr>
                        <a:t>Smear-negative</a:t>
                      </a:r>
                    </a:p>
                  </a:txBody>
                  <a:tcPr/>
                </a:tc>
                <a:tc>
                  <a:txBody>
                    <a:bodyPr/>
                    <a:lstStyle/>
                    <a:p>
                      <a:pPr algn="ctr"/>
                      <a:r>
                        <a:rPr lang="en-US" b="1" dirty="0"/>
                        <a:t>HIV-negative</a:t>
                      </a:r>
                    </a:p>
                  </a:txBody>
                  <a:tcPr/>
                </a:tc>
                <a:tc>
                  <a:txBody>
                    <a:bodyPr/>
                    <a:lstStyle/>
                    <a:p>
                      <a:pPr algn="ctr"/>
                      <a:r>
                        <a:rPr lang="en-US" b="1" dirty="0">
                          <a:solidFill>
                            <a:srgbClr val="FF0000"/>
                          </a:solidFill>
                        </a:rPr>
                        <a:t>HIV-positive</a:t>
                      </a:r>
                    </a:p>
                  </a:txBody>
                  <a:tcPr/>
                </a:tc>
                <a:tc>
                  <a:txBody>
                    <a:bodyPr/>
                    <a:lstStyle/>
                    <a:p>
                      <a:pPr algn="ctr"/>
                      <a:r>
                        <a:rPr lang="en-US" b="1" dirty="0"/>
                        <a:t>All culture-positive</a:t>
                      </a:r>
                    </a:p>
                  </a:txBody>
                  <a:tcPr/>
                </a:tc>
                <a:extLst>
                  <a:ext uri="{0D108BD9-81ED-4DB2-BD59-A6C34878D82A}">
                    <a16:rowId xmlns="" xmlns:a16="http://schemas.microsoft.com/office/drawing/2014/main" val="896057741"/>
                  </a:ext>
                </a:extLst>
              </a:tr>
              <a:tr h="773691">
                <a:tc>
                  <a:txBody>
                    <a:bodyPr/>
                    <a:lstStyle/>
                    <a:p>
                      <a:pPr algn="ctr"/>
                      <a:r>
                        <a:rPr lang="en-US" b="1" dirty="0" err="1"/>
                        <a:t>Xpert</a:t>
                      </a:r>
                      <a:endParaRPr lang="en-US" b="1" dirty="0"/>
                    </a:p>
                  </a:txBody>
                  <a:tcPr/>
                </a:tc>
                <a:tc>
                  <a:txBody>
                    <a:bodyPr/>
                    <a:lstStyle/>
                    <a:p>
                      <a:pPr algn="ctr"/>
                      <a:r>
                        <a:rPr lang="en-US" dirty="0"/>
                        <a:t>83%</a:t>
                      </a:r>
                    </a:p>
                    <a:p>
                      <a:pPr algn="ctr"/>
                      <a:r>
                        <a:rPr lang="en-US" dirty="0"/>
                        <a:t>(79-86; 383/462)</a:t>
                      </a:r>
                    </a:p>
                  </a:txBody>
                  <a:tcPr/>
                </a:tc>
                <a:tc>
                  <a:txBody>
                    <a:bodyPr/>
                    <a:lstStyle/>
                    <a:p>
                      <a:pPr algn="ctr"/>
                      <a:r>
                        <a:rPr lang="en-US" dirty="0"/>
                        <a:t>46% </a:t>
                      </a:r>
                    </a:p>
                    <a:p>
                      <a:pPr algn="ctr"/>
                      <a:r>
                        <a:rPr lang="en-US" dirty="0"/>
                        <a:t>(37-55; 63/137)</a:t>
                      </a:r>
                    </a:p>
                  </a:txBody>
                  <a:tcPr/>
                </a:tc>
                <a:tc>
                  <a:txBody>
                    <a:bodyPr/>
                    <a:lstStyle/>
                    <a:p>
                      <a:pPr algn="ctr"/>
                      <a:r>
                        <a:rPr lang="en-US" dirty="0"/>
                        <a:t>90%</a:t>
                      </a:r>
                    </a:p>
                    <a:p>
                      <a:pPr algn="ctr"/>
                      <a:r>
                        <a:rPr lang="en-US" dirty="0"/>
                        <a:t>(84-94; 143/159)</a:t>
                      </a:r>
                    </a:p>
                  </a:txBody>
                  <a:tcPr/>
                </a:tc>
                <a:tc>
                  <a:txBody>
                    <a:bodyPr/>
                    <a:lstStyle/>
                    <a:p>
                      <a:pPr algn="ctr"/>
                      <a:r>
                        <a:rPr lang="en-US" dirty="0"/>
                        <a:t>77%</a:t>
                      </a:r>
                    </a:p>
                    <a:p>
                      <a:pPr algn="ctr"/>
                      <a:r>
                        <a:rPr lang="en-US" dirty="0"/>
                        <a:t>(68-84; 88/155)</a:t>
                      </a:r>
                    </a:p>
                  </a:txBody>
                  <a:tcPr/>
                </a:tc>
                <a:tc>
                  <a:txBody>
                    <a:bodyPr/>
                    <a:lstStyle/>
                    <a:p>
                      <a:pPr algn="ctr"/>
                      <a:r>
                        <a:rPr lang="en-US" dirty="0"/>
                        <a:t>98%</a:t>
                      </a:r>
                    </a:p>
                    <a:p>
                      <a:pPr algn="ctr"/>
                      <a:r>
                        <a:rPr lang="en-US" dirty="0"/>
                        <a:t>(97-99; 960/977)</a:t>
                      </a:r>
                    </a:p>
                  </a:txBody>
                  <a:tcPr/>
                </a:tc>
                <a:extLst>
                  <a:ext uri="{0D108BD9-81ED-4DB2-BD59-A6C34878D82A}">
                    <a16:rowId xmlns="" xmlns:a16="http://schemas.microsoft.com/office/drawing/2014/main" val="2228659586"/>
                  </a:ext>
                </a:extLst>
              </a:tr>
              <a:tr h="773691">
                <a:tc>
                  <a:txBody>
                    <a:bodyPr/>
                    <a:lstStyle/>
                    <a:p>
                      <a:pPr algn="ctr"/>
                      <a:r>
                        <a:rPr lang="en-US" b="1" dirty="0" err="1"/>
                        <a:t>Xpert</a:t>
                      </a:r>
                      <a:r>
                        <a:rPr lang="en-US" b="1" dirty="0"/>
                        <a:t> Ultra</a:t>
                      </a:r>
                    </a:p>
                  </a:txBody>
                  <a:tcPr/>
                </a:tc>
                <a:tc>
                  <a:txBody>
                    <a:bodyPr/>
                    <a:lstStyle/>
                    <a:p>
                      <a:pPr algn="ctr"/>
                      <a:r>
                        <a:rPr lang="en-US" dirty="0"/>
                        <a:t>88%</a:t>
                      </a:r>
                    </a:p>
                    <a:p>
                      <a:pPr algn="ctr"/>
                      <a:r>
                        <a:rPr lang="en-US" dirty="0"/>
                        <a:t>(85-91; 408/462)</a:t>
                      </a:r>
                    </a:p>
                  </a:txBody>
                  <a:tcPr/>
                </a:tc>
                <a:tc>
                  <a:txBody>
                    <a:bodyPr/>
                    <a:lstStyle/>
                    <a:p>
                      <a:pPr algn="ctr"/>
                      <a:r>
                        <a:rPr lang="en-US" dirty="0"/>
                        <a:t>63% </a:t>
                      </a:r>
                    </a:p>
                    <a:p>
                      <a:pPr algn="ctr"/>
                      <a:r>
                        <a:rPr lang="en-US" dirty="0"/>
                        <a:t>(54-71; 86/137)</a:t>
                      </a:r>
                    </a:p>
                  </a:txBody>
                  <a:tcPr/>
                </a:tc>
                <a:tc>
                  <a:txBody>
                    <a:bodyPr/>
                    <a:lstStyle/>
                    <a:p>
                      <a:pPr algn="ctr"/>
                      <a:r>
                        <a:rPr lang="en-US" dirty="0"/>
                        <a:t>91% </a:t>
                      </a:r>
                    </a:p>
                    <a:p>
                      <a:pPr algn="ctr"/>
                      <a:r>
                        <a:rPr lang="en-US" dirty="0"/>
                        <a:t>(86-95; 145/159)</a:t>
                      </a:r>
                    </a:p>
                  </a:txBody>
                  <a:tcPr/>
                </a:tc>
                <a:tc>
                  <a:txBody>
                    <a:bodyPr/>
                    <a:lstStyle/>
                    <a:p>
                      <a:pPr algn="ctr"/>
                      <a:r>
                        <a:rPr lang="en-US" dirty="0"/>
                        <a:t>90%</a:t>
                      </a:r>
                    </a:p>
                    <a:p>
                      <a:pPr algn="ctr"/>
                      <a:r>
                        <a:rPr lang="en-US" dirty="0"/>
                        <a:t>(83-95; 103/115)</a:t>
                      </a:r>
                    </a:p>
                  </a:txBody>
                  <a:tcPr/>
                </a:tc>
                <a:tc>
                  <a:txBody>
                    <a:bodyPr/>
                    <a:lstStyle/>
                    <a:p>
                      <a:pPr algn="ctr"/>
                      <a:r>
                        <a:rPr lang="en-US" dirty="0"/>
                        <a:t>96%</a:t>
                      </a:r>
                    </a:p>
                    <a:p>
                      <a:pPr algn="ctr"/>
                      <a:r>
                        <a:rPr lang="en-US" dirty="0"/>
                        <a:t>(94-97; 934/977)</a:t>
                      </a:r>
                    </a:p>
                  </a:txBody>
                  <a:tcPr/>
                </a:tc>
                <a:extLst>
                  <a:ext uri="{0D108BD9-81ED-4DB2-BD59-A6C34878D82A}">
                    <a16:rowId xmlns="" xmlns:a16="http://schemas.microsoft.com/office/drawing/2014/main" val="4123931796"/>
                  </a:ext>
                </a:extLst>
              </a:tr>
              <a:tr h="773691">
                <a:tc>
                  <a:txBody>
                    <a:bodyPr/>
                    <a:lstStyle/>
                    <a:p>
                      <a:pPr algn="ctr"/>
                      <a:r>
                        <a:rPr lang="en-US" b="1" dirty="0"/>
                        <a:t>Difference (Ultra minus </a:t>
                      </a:r>
                      <a:r>
                        <a:rPr lang="en-US" b="1" dirty="0" err="1"/>
                        <a:t>Xpert</a:t>
                      </a:r>
                      <a:r>
                        <a:rPr lang="en-US" b="1" dirty="0"/>
                        <a:t>)</a:t>
                      </a:r>
                    </a:p>
                  </a:txBody>
                  <a:tcPr/>
                </a:tc>
                <a:tc>
                  <a:txBody>
                    <a:bodyPr/>
                    <a:lstStyle/>
                    <a:p>
                      <a:pPr algn="ctr"/>
                      <a:r>
                        <a:rPr lang="en-US" dirty="0"/>
                        <a:t>5.4%</a:t>
                      </a:r>
                    </a:p>
                    <a:p>
                      <a:pPr algn="ctr"/>
                      <a:r>
                        <a:rPr lang="en-US" dirty="0"/>
                        <a:t>(3.3-8.0; 25/162)</a:t>
                      </a:r>
                    </a:p>
                  </a:txBody>
                  <a:tcPr/>
                </a:tc>
                <a:tc>
                  <a:txBody>
                    <a:bodyPr/>
                    <a:lstStyle/>
                    <a:p>
                      <a:pPr algn="ctr"/>
                      <a:r>
                        <a:rPr lang="en-US" b="1" dirty="0">
                          <a:solidFill>
                            <a:srgbClr val="FF0000"/>
                          </a:solidFill>
                        </a:rPr>
                        <a:t>17%</a:t>
                      </a:r>
                    </a:p>
                    <a:p>
                      <a:pPr algn="ctr"/>
                      <a:r>
                        <a:rPr lang="en-US" dirty="0"/>
                        <a:t>(10-24; 23/137)</a:t>
                      </a:r>
                    </a:p>
                  </a:txBody>
                  <a:tcPr/>
                </a:tc>
                <a:tc>
                  <a:txBody>
                    <a:bodyPr/>
                    <a:lstStyle/>
                    <a:p>
                      <a:pPr algn="ctr"/>
                      <a:r>
                        <a:rPr lang="en-US" dirty="0"/>
                        <a:t>1.3%</a:t>
                      </a:r>
                    </a:p>
                    <a:p>
                      <a:pPr algn="ctr"/>
                      <a:r>
                        <a:rPr lang="en-US" dirty="0"/>
                        <a:t>(-1.8-4.9; 2/159)</a:t>
                      </a:r>
                    </a:p>
                  </a:txBody>
                  <a:tcPr/>
                </a:tc>
                <a:tc>
                  <a:txBody>
                    <a:bodyPr/>
                    <a:lstStyle/>
                    <a:p>
                      <a:pPr algn="ctr"/>
                      <a:r>
                        <a:rPr lang="en-US" b="1" dirty="0">
                          <a:solidFill>
                            <a:srgbClr val="FF0000"/>
                          </a:solidFill>
                        </a:rPr>
                        <a:t>13%</a:t>
                      </a:r>
                    </a:p>
                    <a:p>
                      <a:pPr algn="ctr"/>
                      <a:r>
                        <a:rPr lang="en-US" dirty="0"/>
                        <a:t>(6.4-21; 15/115)</a:t>
                      </a:r>
                    </a:p>
                  </a:txBody>
                  <a:tcPr/>
                </a:tc>
                <a:tc>
                  <a:txBody>
                    <a:bodyPr/>
                    <a:lstStyle/>
                    <a:p>
                      <a:pPr algn="ctr"/>
                      <a:r>
                        <a:rPr lang="en-US" dirty="0">
                          <a:solidFill>
                            <a:srgbClr val="FF0000"/>
                          </a:solidFill>
                        </a:rPr>
                        <a:t>-2.7%</a:t>
                      </a:r>
                    </a:p>
                    <a:p>
                      <a:pPr algn="ctr"/>
                      <a:r>
                        <a:rPr lang="en-US" dirty="0"/>
                        <a:t>(-3.9 -1.7; 36/977)</a:t>
                      </a:r>
                    </a:p>
                  </a:txBody>
                  <a:tcPr/>
                </a:tc>
                <a:extLst>
                  <a:ext uri="{0D108BD9-81ED-4DB2-BD59-A6C34878D82A}">
                    <a16:rowId xmlns="" xmlns:a16="http://schemas.microsoft.com/office/drawing/2014/main" val="1283944478"/>
                  </a:ext>
                </a:extLst>
              </a:tr>
            </a:tbl>
          </a:graphicData>
        </a:graphic>
      </p:graphicFrame>
      <p:sp>
        <p:nvSpPr>
          <p:cNvPr id="5" name="TextBox 4">
            <a:extLst>
              <a:ext uri="{FF2B5EF4-FFF2-40B4-BE49-F238E27FC236}">
                <a16:creationId xmlns="" xmlns:a16="http://schemas.microsoft.com/office/drawing/2014/main" id="{495CD18C-0948-7F4E-9975-169F677D0257}"/>
              </a:ext>
            </a:extLst>
          </p:cNvPr>
          <p:cNvSpPr txBox="1"/>
          <p:nvPr/>
        </p:nvSpPr>
        <p:spPr>
          <a:xfrm>
            <a:off x="269631" y="5106149"/>
            <a:ext cx="11377247"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t>Xpert</a:t>
            </a:r>
            <a:r>
              <a:rPr lang="en-US" dirty="0"/>
              <a:t> Ultra is more sensitive than </a:t>
            </a:r>
            <a:r>
              <a:rPr lang="en-US" dirty="0" err="1"/>
              <a:t>Xpert</a:t>
            </a:r>
            <a:r>
              <a:rPr lang="en-US" dirty="0"/>
              <a:t> in smear-negative and PLWH</a:t>
            </a:r>
          </a:p>
          <a:p>
            <a:pPr marL="285750" indent="-285750">
              <a:buFont typeface="Arial" panose="020B0604020202020204" pitchFamily="34" charset="0"/>
              <a:buChar char="•"/>
            </a:pPr>
            <a:r>
              <a:rPr lang="en-US" dirty="0" err="1"/>
              <a:t>Xpert</a:t>
            </a:r>
            <a:r>
              <a:rPr lang="en-US" dirty="0"/>
              <a:t> Ultra has slight decrease in specificity (detection of MTB DNA from dead bacilli in patients w/hx of treated TB)</a:t>
            </a:r>
          </a:p>
          <a:p>
            <a:pPr marL="285750" indent="-285750">
              <a:buFont typeface="Arial" panose="020B0604020202020204" pitchFamily="34" charset="0"/>
              <a:buChar char="•"/>
            </a:pPr>
            <a:r>
              <a:rPr lang="en-US" dirty="0" err="1"/>
              <a:t>Xpert</a:t>
            </a:r>
            <a:r>
              <a:rPr lang="en-US" dirty="0"/>
              <a:t> Ultra and </a:t>
            </a:r>
            <a:r>
              <a:rPr lang="en-US" dirty="0" err="1"/>
              <a:t>Xpert</a:t>
            </a:r>
            <a:r>
              <a:rPr lang="en-US" dirty="0"/>
              <a:t> perform similarly in detecting rifampin resistance (sensitivity 95%, specificity 98%)</a:t>
            </a:r>
          </a:p>
        </p:txBody>
      </p:sp>
      <p:sp>
        <p:nvSpPr>
          <p:cNvPr id="6" name="TextBox 5">
            <a:extLst>
              <a:ext uri="{FF2B5EF4-FFF2-40B4-BE49-F238E27FC236}">
                <a16:creationId xmlns="" xmlns:a16="http://schemas.microsoft.com/office/drawing/2014/main" id="{DA60B252-48AF-3F41-8CC2-5A3AD484509A}"/>
              </a:ext>
            </a:extLst>
          </p:cNvPr>
          <p:cNvSpPr txBox="1"/>
          <p:nvPr/>
        </p:nvSpPr>
        <p:spPr>
          <a:xfrm>
            <a:off x="7482520" y="6174974"/>
            <a:ext cx="4709480" cy="369332"/>
          </a:xfrm>
          <a:prstGeom prst="rect">
            <a:avLst/>
          </a:prstGeom>
          <a:noFill/>
        </p:spPr>
        <p:txBody>
          <a:bodyPr wrap="square" rtlCol="0">
            <a:spAutoFit/>
          </a:bodyPr>
          <a:lstStyle/>
          <a:p>
            <a:r>
              <a:rPr lang="en-US" b="1" dirty="0"/>
              <a:t>Dorman S et al. Lancet Infect Dis 2018;18:76-84</a:t>
            </a:r>
          </a:p>
        </p:txBody>
      </p:sp>
      <p:sp>
        <p:nvSpPr>
          <p:cNvPr id="3" name="Rectangle 2"/>
          <p:cNvSpPr/>
          <p:nvPr/>
        </p:nvSpPr>
        <p:spPr>
          <a:xfrm>
            <a:off x="25052" y="4097977"/>
            <a:ext cx="11799518" cy="753970"/>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 xmlns:a16="http://schemas.microsoft.com/office/drawing/2014/main" id="{E4EEF1D3-DA32-4B82-96B2-06CD7F5F324D}"/>
              </a:ext>
            </a:extLst>
          </p:cNvPr>
          <p:cNvSpPr/>
          <p:nvPr/>
        </p:nvSpPr>
        <p:spPr>
          <a:xfrm>
            <a:off x="2701635" y="4114195"/>
            <a:ext cx="1982017" cy="73775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 xmlns:a16="http://schemas.microsoft.com/office/drawing/2014/main" id="{6247C7AB-1B06-40D6-BB47-F1B077911FB4}"/>
              </a:ext>
            </a:extLst>
          </p:cNvPr>
          <p:cNvSpPr/>
          <p:nvPr/>
        </p:nvSpPr>
        <p:spPr>
          <a:xfrm flipH="1">
            <a:off x="9234339" y="4097976"/>
            <a:ext cx="2348061" cy="73775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6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9D3D9-4F24-9A4B-B52F-074D88834784}"/>
              </a:ext>
            </a:extLst>
          </p:cNvPr>
          <p:cNvSpPr>
            <a:spLocks noGrp="1"/>
          </p:cNvSpPr>
          <p:nvPr>
            <p:ph type="title"/>
          </p:nvPr>
        </p:nvSpPr>
        <p:spPr/>
        <p:txBody>
          <a:bodyPr>
            <a:normAutofit/>
          </a:bodyPr>
          <a:lstStyle/>
          <a:p>
            <a:r>
              <a:rPr lang="en-US" dirty="0"/>
              <a:t>LAM Urine Test – STAMP Trial</a:t>
            </a:r>
          </a:p>
        </p:txBody>
      </p:sp>
      <p:sp>
        <p:nvSpPr>
          <p:cNvPr id="3" name="Content Placeholder 2">
            <a:extLst>
              <a:ext uri="{FF2B5EF4-FFF2-40B4-BE49-F238E27FC236}">
                <a16:creationId xmlns="" xmlns:a16="http://schemas.microsoft.com/office/drawing/2014/main" id="{1868A2E4-03B7-934D-B1D1-89C236E6A3F2}"/>
              </a:ext>
            </a:extLst>
          </p:cNvPr>
          <p:cNvSpPr>
            <a:spLocks noGrp="1"/>
          </p:cNvSpPr>
          <p:nvPr>
            <p:ph idx="1"/>
          </p:nvPr>
        </p:nvSpPr>
        <p:spPr>
          <a:xfrm>
            <a:off x="609600" y="1417640"/>
            <a:ext cx="10144539" cy="3899796"/>
          </a:xfrm>
        </p:spPr>
        <p:txBody>
          <a:bodyPr>
            <a:normAutofit/>
          </a:bodyPr>
          <a:lstStyle/>
          <a:p>
            <a:r>
              <a:rPr lang="en-US" dirty="0"/>
              <a:t>Hospitalized adult </a:t>
            </a:r>
            <a:r>
              <a:rPr lang="en-US" dirty="0" err="1"/>
              <a:t>PLWHIV</a:t>
            </a:r>
            <a:r>
              <a:rPr lang="en-US" dirty="0"/>
              <a:t> in Malawi and South Africa</a:t>
            </a:r>
          </a:p>
          <a:p>
            <a:r>
              <a:rPr lang="en-US" dirty="0"/>
              <a:t>Systematic TB screen with sputum </a:t>
            </a:r>
            <a:r>
              <a:rPr lang="en-US" dirty="0" err="1"/>
              <a:t>Xpert</a:t>
            </a:r>
            <a:r>
              <a:rPr lang="en-US" dirty="0"/>
              <a:t> + urine </a:t>
            </a:r>
            <a:r>
              <a:rPr lang="en-US" dirty="0" err="1"/>
              <a:t>Xpert</a:t>
            </a:r>
            <a:r>
              <a:rPr lang="en-US" dirty="0"/>
              <a:t> + urine LAM vs </a:t>
            </a:r>
            <a:r>
              <a:rPr lang="en-US" dirty="0" smtClean="0"/>
              <a:t>SOC (sputum </a:t>
            </a:r>
            <a:r>
              <a:rPr lang="en-US" dirty="0" err="1" smtClean="0"/>
              <a:t>Xpert</a:t>
            </a:r>
            <a:r>
              <a:rPr lang="en-US" dirty="0" smtClean="0"/>
              <a:t>)</a:t>
            </a:r>
            <a:endParaRPr lang="en-US" dirty="0"/>
          </a:p>
          <a:p>
            <a:r>
              <a:rPr lang="en-US" dirty="0"/>
              <a:t>Reduction in mortality in 3 high-risk sub-groups:</a:t>
            </a:r>
          </a:p>
          <a:p>
            <a:pPr lvl="1"/>
            <a:r>
              <a:rPr lang="en-US" dirty="0"/>
              <a:t>CD4 count &lt;100 cells/mm</a:t>
            </a:r>
            <a:r>
              <a:rPr lang="en-US" baseline="30000" dirty="0"/>
              <a:t>3</a:t>
            </a:r>
            <a:r>
              <a:rPr lang="en-US" dirty="0"/>
              <a:t> (</a:t>
            </a:r>
            <a:r>
              <a:rPr lang="en-US" dirty="0" err="1"/>
              <a:t>aRD</a:t>
            </a:r>
            <a:r>
              <a:rPr lang="en-US" dirty="0"/>
              <a:t>**: -7.1%; p=0.036)</a:t>
            </a:r>
          </a:p>
          <a:p>
            <a:pPr lvl="1"/>
            <a:r>
              <a:rPr lang="en-US" dirty="0"/>
              <a:t>Severe anemia (-9.0%; p=0.021)</a:t>
            </a:r>
          </a:p>
          <a:p>
            <a:pPr lvl="1"/>
            <a:r>
              <a:rPr lang="en-US" dirty="0"/>
              <a:t>Clinically suspected TB (-5.7%; p=0.033)</a:t>
            </a:r>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extBox 3">
            <a:extLst>
              <a:ext uri="{FF2B5EF4-FFF2-40B4-BE49-F238E27FC236}">
                <a16:creationId xmlns="" xmlns:a16="http://schemas.microsoft.com/office/drawing/2014/main" id="{DDDF1670-AA20-2141-9443-65A14533BF75}"/>
              </a:ext>
            </a:extLst>
          </p:cNvPr>
          <p:cNvSpPr txBox="1"/>
          <p:nvPr/>
        </p:nvSpPr>
        <p:spPr>
          <a:xfrm>
            <a:off x="609600" y="5317435"/>
            <a:ext cx="5045765" cy="923330"/>
          </a:xfrm>
          <a:prstGeom prst="rect">
            <a:avLst/>
          </a:prstGeom>
          <a:noFill/>
        </p:spPr>
        <p:txBody>
          <a:bodyPr wrap="square" rtlCol="0">
            <a:spAutoFit/>
          </a:bodyPr>
          <a:lstStyle/>
          <a:p>
            <a:r>
              <a:rPr lang="en-US" dirty="0"/>
              <a:t>* LAM – lipoarabinomannan urine test; **Adjusted risk reduction</a:t>
            </a:r>
          </a:p>
          <a:p>
            <a:endParaRPr lang="en-US" dirty="0"/>
          </a:p>
        </p:txBody>
      </p:sp>
      <p:sp>
        <p:nvSpPr>
          <p:cNvPr id="5" name="TextBox 4">
            <a:extLst>
              <a:ext uri="{FF2B5EF4-FFF2-40B4-BE49-F238E27FC236}">
                <a16:creationId xmlns="" xmlns:a16="http://schemas.microsoft.com/office/drawing/2014/main" id="{DBB000D1-A40B-ED44-AFC4-8FDBAFDF37D8}"/>
              </a:ext>
            </a:extLst>
          </p:cNvPr>
          <p:cNvSpPr txBox="1"/>
          <p:nvPr/>
        </p:nvSpPr>
        <p:spPr>
          <a:xfrm>
            <a:off x="6626087" y="5614692"/>
            <a:ext cx="5565913" cy="369332"/>
          </a:xfrm>
          <a:prstGeom prst="rect">
            <a:avLst/>
          </a:prstGeom>
          <a:noFill/>
        </p:spPr>
        <p:txBody>
          <a:bodyPr wrap="square" rtlCol="0">
            <a:spAutoFit/>
          </a:bodyPr>
          <a:lstStyle/>
          <a:p>
            <a:r>
              <a:rPr lang="en-US" dirty="0"/>
              <a:t>Gupta-Wright A, et al. Lancet 2018; 392:10144:292-301.</a:t>
            </a:r>
          </a:p>
        </p:txBody>
      </p:sp>
      <p:sp>
        <p:nvSpPr>
          <p:cNvPr id="6" name="Rectangle 5">
            <a:extLst>
              <a:ext uri="{FF2B5EF4-FFF2-40B4-BE49-F238E27FC236}">
                <a16:creationId xmlns="" xmlns:a16="http://schemas.microsoft.com/office/drawing/2014/main" id="{13A68120-D1FA-4B1C-80E3-0D2B50E2D3AE}"/>
              </a:ext>
            </a:extLst>
          </p:cNvPr>
          <p:cNvSpPr/>
          <p:nvPr/>
        </p:nvSpPr>
        <p:spPr>
          <a:xfrm>
            <a:off x="928261" y="3117272"/>
            <a:ext cx="9490364" cy="220016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4BAC1-39D9-6043-919D-BECA309172AF}"/>
              </a:ext>
            </a:extLst>
          </p:cNvPr>
          <p:cNvSpPr>
            <a:spLocks noGrp="1"/>
          </p:cNvSpPr>
          <p:nvPr>
            <p:ph type="title"/>
          </p:nvPr>
        </p:nvSpPr>
        <p:spPr/>
        <p:txBody>
          <a:bodyPr/>
          <a:lstStyle/>
          <a:p>
            <a:r>
              <a:rPr lang="en-US" dirty="0"/>
              <a:t>Updates in TB Prevention</a:t>
            </a:r>
          </a:p>
        </p:txBody>
      </p:sp>
      <p:sp>
        <p:nvSpPr>
          <p:cNvPr id="3" name="Content Placeholder 2">
            <a:extLst>
              <a:ext uri="{FF2B5EF4-FFF2-40B4-BE49-F238E27FC236}">
                <a16:creationId xmlns="" xmlns:a16="http://schemas.microsoft.com/office/drawing/2014/main" id="{43BA574C-703B-1D47-A226-8740CD3A5FC1}"/>
              </a:ext>
            </a:extLst>
          </p:cNvPr>
          <p:cNvSpPr>
            <a:spLocks noGrp="1"/>
          </p:cNvSpPr>
          <p:nvPr>
            <p:ph idx="1"/>
          </p:nvPr>
        </p:nvSpPr>
        <p:spPr/>
        <p:txBody>
          <a:bodyPr/>
          <a:lstStyle/>
          <a:p>
            <a:pPr marL="0" indent="0">
              <a:buNone/>
            </a:pPr>
            <a:r>
              <a:rPr lang="en-US" dirty="0"/>
              <a:t>.</a:t>
            </a:r>
          </a:p>
        </p:txBody>
      </p:sp>
      <p:pic>
        <p:nvPicPr>
          <p:cNvPr id="4" name="Picture 3">
            <a:extLst>
              <a:ext uri="{FF2B5EF4-FFF2-40B4-BE49-F238E27FC236}">
                <a16:creationId xmlns="" xmlns:a16="http://schemas.microsoft.com/office/drawing/2014/main" id="{FA03EB44-FB0D-6A45-86F7-4C914AC778DE}"/>
              </a:ext>
            </a:extLst>
          </p:cNvPr>
          <p:cNvPicPr>
            <a:picLocks noChangeAspect="1"/>
          </p:cNvPicPr>
          <p:nvPr/>
        </p:nvPicPr>
        <p:blipFill>
          <a:blip r:embed="rId3"/>
          <a:stretch>
            <a:fillRect/>
          </a:stretch>
        </p:blipFill>
        <p:spPr>
          <a:xfrm>
            <a:off x="3392556" y="1600202"/>
            <a:ext cx="5406887" cy="3552129"/>
          </a:xfrm>
          <a:prstGeom prst="rect">
            <a:avLst/>
          </a:prstGeom>
        </p:spPr>
      </p:pic>
    </p:spTree>
    <p:extLst>
      <p:ext uri="{BB962C8B-B14F-4D97-AF65-F5344CB8AC3E}">
        <p14:creationId xmlns:p14="http://schemas.microsoft.com/office/powerpoint/2010/main" val="21895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17920</TotalTime>
  <Words>2678</Words>
  <Application>Microsoft Office PowerPoint</Application>
  <PresentationFormat>Custom</PresentationFormat>
  <Paragraphs>306</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AIDS 2016_Template</vt:lpstr>
      <vt:lpstr>PowerPoint Presentation</vt:lpstr>
      <vt:lpstr>Updates in the Management of Drug-Susceptible TB in People Living with HIV</vt:lpstr>
      <vt:lpstr>Updates in Management of Drug-Susceptible TB in PLWHIV</vt:lpstr>
      <vt:lpstr>Why is TB Still Relevant Today?</vt:lpstr>
      <vt:lpstr>Higher Long-Term Mortality in TB Survivors (vs. No TB)</vt:lpstr>
      <vt:lpstr>Updates in TB Diagnosis</vt:lpstr>
      <vt:lpstr>TB Detection with Xpert vs Xpert Ultra</vt:lpstr>
      <vt:lpstr>LAM Urine Test – STAMP Trial</vt:lpstr>
      <vt:lpstr>Updates in TB Prevention</vt:lpstr>
      <vt:lpstr>How effective are we at treating LTBI?</vt:lpstr>
      <vt:lpstr>BRIEF-TB (ACTG 5279) – 1HP vs 9H</vt:lpstr>
      <vt:lpstr>TB Prevention in Pregnant Women?</vt:lpstr>
      <vt:lpstr>IMPAACT P1078 – is INH safe in Pregnancy?</vt:lpstr>
      <vt:lpstr>Prednisone for IRIS Prevention: PredART Study</vt:lpstr>
      <vt:lpstr>PowerPoint Presentation</vt:lpstr>
      <vt:lpstr>Updates on TB Treatment</vt:lpstr>
      <vt:lpstr>EFV vs DTG ART for HIV-TB Co-Treatment </vt:lpstr>
      <vt:lpstr>Virologic efficacy of raltegravir vs. efavirenz based antiretroviral treatment in HIV1-infected adults with tuberculosis  W48 results of the ANRS 12300 Reflate TB2 trial</vt:lpstr>
      <vt:lpstr>HIV RNA&lt;50 copies/mL under allocated therapy - ITT</vt:lpstr>
      <vt:lpstr>Research Priority: Develop New Regimens to Shorten TB Treatment Duration</vt:lpstr>
      <vt:lpstr>Updates in TB Vaccines</vt:lpstr>
      <vt:lpstr>Vaccine Prevention of Tuberculosis</vt:lpstr>
      <vt:lpstr>Implications for Future Research and Programmatic Implementation Strategies</vt:lpstr>
      <vt:lpstr>THANK YOU</vt:lpstr>
      <vt:lpstr>ACKNOWLEDGMENTS</vt:lpstr>
      <vt:lpstr>ADDITIONAL SLIDES</vt:lpstr>
      <vt:lpstr>Xpert MDR Cartridge vs. Phenotypic DST </vt:lpstr>
      <vt:lpstr>BRIEF-TB Study (A5279) – 1HP vs 9H</vt:lpstr>
      <vt:lpstr>Secondary Outcomes:  Pregnancy and Birth Outcomes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user</cp:lastModifiedBy>
  <cp:revision>231</cp:revision>
  <cp:lastPrinted>2019-07-19T19:07:12Z</cp:lastPrinted>
  <dcterms:created xsi:type="dcterms:W3CDTF">2017-01-13T09:09:35Z</dcterms:created>
  <dcterms:modified xsi:type="dcterms:W3CDTF">2019-07-25T18:51:39Z</dcterms:modified>
</cp:coreProperties>
</file>